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7" r:id="rId2"/>
  </p:sldMasterIdLst>
  <p:notesMasterIdLst>
    <p:notesMasterId r:id="rId49"/>
  </p:notesMasterIdLst>
  <p:sldIdLst>
    <p:sldId id="256"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embeddedFontLst>
    <p:embeddedFont>
      <p:font typeface="Calibri" panose="020F0502020204030204" pitchFamily="34" charset="0"/>
      <p:regular r:id="rId50"/>
      <p:bold r:id="rId51"/>
      <p:italic r:id="rId52"/>
      <p:boldItalic r:id="rId53"/>
    </p:embeddedFont>
    <p:embeddedFont>
      <p:font typeface="Consolas" panose="020B0609020204030204" pitchFamily="49" charset="0"/>
      <p:regular r:id="rId54"/>
      <p:bold r:id="rId55"/>
      <p:italic r:id="rId56"/>
      <p:boldItalic r:id="rId57"/>
    </p:embeddedFont>
    <p:embeddedFont>
      <p:font typeface="Quattrocento Sans"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936">
          <p15:clr>
            <a:srgbClr val="A4A3A4"/>
          </p15:clr>
        </p15:guide>
        <p15:guide id="3" orient="horz" pos="1224">
          <p15:clr>
            <a:srgbClr val="A4A3A4"/>
          </p15:clr>
        </p15:guide>
        <p15:guide id="4" orient="horz" pos="2448">
          <p15:clr>
            <a:srgbClr val="A4A3A4"/>
          </p15:clr>
        </p15:guide>
        <p15:guide id="5" orient="horz" pos="2472">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2" roundtripDataSignature="AMtx7mjS7A8T8/f+5Z9zPNWEVXD7w8m2g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78EAD9-0049-6E52-B7D3-8254DC39388F}" v="65" dt="2020-09-02T16:58:43.351"/>
  </p1510:revLst>
</p1510:revInfo>
</file>

<file path=ppt/tableStyles.xml><?xml version="1.0" encoding="utf-8"?>
<a:tblStyleLst xmlns:a="http://schemas.openxmlformats.org/drawingml/2006/main" def="{D676B159-A554-46CE-B8AE-3B2EBCF896B6}">
  <a:tblStyle styleId="{D676B159-A554-46CE-B8AE-3B2EBCF896B6}" styleName="Table_0">
    <a:wholeTbl>
      <a:tcTxStyle b="off" i="off">
        <a:font>
          <a:latin typeface="Segoe UI Semilight"/>
          <a:ea typeface="Segoe UI Semilight"/>
          <a:cs typeface="Segoe UI Semilight"/>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BF8"/>
          </a:solidFill>
        </a:fill>
      </a:tcStyle>
    </a:wholeTbl>
    <a:band1H>
      <a:tcTxStyle/>
      <a:tcStyle>
        <a:tcBdr/>
        <a:fill>
          <a:solidFill>
            <a:srgbClr val="CAD5F0"/>
          </a:solidFill>
        </a:fill>
      </a:tcStyle>
    </a:band1H>
    <a:band2H>
      <a:tcTxStyle/>
      <a:tcStyle>
        <a:tcBdr/>
      </a:tcStyle>
    </a:band2H>
    <a:band1V>
      <a:tcTxStyle/>
      <a:tcStyle>
        <a:tcBdr/>
        <a:fill>
          <a:solidFill>
            <a:srgbClr val="CAD5F0"/>
          </a:solidFill>
        </a:fill>
      </a:tcStyle>
    </a:band1V>
    <a:band2V>
      <a:tcTxStyle/>
      <a:tcStyle>
        <a:tcBdr/>
      </a:tcStyle>
    </a:band2V>
    <a:lastCol>
      <a:tcTxStyle b="on" i="off">
        <a:font>
          <a:latin typeface="Segoe UI Semilight"/>
          <a:ea typeface="Segoe UI Semilight"/>
          <a:cs typeface="Segoe UI Semilight"/>
        </a:font>
        <a:schemeClr val="lt1"/>
      </a:tcTxStyle>
      <a:tcStyle>
        <a:tcBdr/>
        <a:fill>
          <a:solidFill>
            <a:schemeClr val="accent1"/>
          </a:solidFill>
        </a:fill>
      </a:tcStyle>
    </a:lastCol>
    <a:firstCol>
      <a:tcTxStyle b="on" i="off">
        <a:font>
          <a:latin typeface="Segoe UI Semilight"/>
          <a:ea typeface="Segoe UI Semilight"/>
          <a:cs typeface="Segoe UI Semilight"/>
        </a:font>
        <a:schemeClr val="lt1"/>
      </a:tcTxStyle>
      <a:tcStyle>
        <a:tcBdr/>
        <a:fill>
          <a:solidFill>
            <a:schemeClr val="accent1"/>
          </a:solidFill>
        </a:fill>
      </a:tcStyle>
    </a:firstCol>
    <a:lastRow>
      <a:tcTxStyle b="on" i="off">
        <a:font>
          <a:latin typeface="Segoe UI Semilight"/>
          <a:ea typeface="Segoe UI Semilight"/>
          <a:cs typeface="Segoe UI Semilight"/>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Segoe UI Semilight"/>
          <a:ea typeface="Segoe UI Semilight"/>
          <a:cs typeface="Segoe UI Semilight"/>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936"/>
        <p:guide orient="horz" pos="1224"/>
        <p:guide orient="horz" pos="2448"/>
        <p:guide orient="horz" pos="2472"/>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67"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avio Figueiredo" userId="S::flaviovdf@ufmg.br::c932ca45-faf1-4ed4-aa87-a5adc699af38" providerId="AD" clId="Web-{6C78EAD9-0049-6E52-B7D3-8254DC39388F}"/>
    <pc:docChg chg="delSld modSld">
      <pc:chgData name="Flavio Figueiredo" userId="S::flaviovdf@ufmg.br::c932ca45-faf1-4ed4-aa87-a5adc699af38" providerId="AD" clId="Web-{6C78EAD9-0049-6E52-B7D3-8254DC39388F}" dt="2020-09-02T16:58:43.351" v="8"/>
      <pc:docMkLst>
        <pc:docMk/>
      </pc:docMkLst>
      <pc:sldChg chg="modSp">
        <pc:chgData name="Flavio Figueiredo" userId="S::flaviovdf@ufmg.br::c932ca45-faf1-4ed4-aa87-a5adc699af38" providerId="AD" clId="Web-{6C78EAD9-0049-6E52-B7D3-8254DC39388F}" dt="2020-09-02T16:52:43.379" v="2" actId="14100"/>
        <pc:sldMkLst>
          <pc:docMk/>
          <pc:sldMk cId="0" sldId="259"/>
        </pc:sldMkLst>
        <pc:spChg chg="mod">
          <ac:chgData name="Flavio Figueiredo" userId="S::flaviovdf@ufmg.br::c932ca45-faf1-4ed4-aa87-a5adc699af38" providerId="AD" clId="Web-{6C78EAD9-0049-6E52-B7D3-8254DC39388F}" dt="2020-09-02T16:52:43.379" v="2" actId="14100"/>
          <ac:spMkLst>
            <pc:docMk/>
            <pc:sldMk cId="0" sldId="259"/>
            <ac:spMk id="237" creationId="{00000000-0000-0000-0000-000000000000}"/>
          </ac:spMkLst>
        </pc:spChg>
      </pc:sldChg>
      <pc:sldChg chg="addSp delSp modSp del">
        <pc:chgData name="Flavio Figueiredo" userId="S::flaviovdf@ufmg.br::c932ca45-faf1-4ed4-aa87-a5adc699af38" providerId="AD" clId="Web-{6C78EAD9-0049-6E52-B7D3-8254DC39388F}" dt="2020-09-02T16:58:43.351" v="8"/>
        <pc:sldMkLst>
          <pc:docMk/>
          <pc:sldMk cId="0" sldId="262"/>
        </pc:sldMkLst>
        <pc:spChg chg="mod">
          <ac:chgData name="Flavio Figueiredo" userId="S::flaviovdf@ufmg.br::c932ca45-faf1-4ed4-aa87-a5adc699af38" providerId="AD" clId="Web-{6C78EAD9-0049-6E52-B7D3-8254DC39388F}" dt="2020-09-02T16:54:13.568" v="5" actId="20577"/>
          <ac:spMkLst>
            <pc:docMk/>
            <pc:sldMk cId="0" sldId="262"/>
            <ac:spMk id="269" creationId="{00000000-0000-0000-0000-000000000000}"/>
          </ac:spMkLst>
        </pc:spChg>
        <pc:picChg chg="add del">
          <ac:chgData name="Flavio Figueiredo" userId="S::flaviovdf@ufmg.br::c932ca45-faf1-4ed4-aa87-a5adc699af38" providerId="AD" clId="Web-{6C78EAD9-0049-6E52-B7D3-8254DC39388F}" dt="2020-09-02T16:55:42.053" v="7"/>
          <ac:picMkLst>
            <pc:docMk/>
            <pc:sldMk cId="0" sldId="262"/>
            <ac:picMk id="268" creationId="{00000000-0000-0000-0000-000000000000}"/>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Sheet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78D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3677952"/>
        <c:axId val="4117312"/>
      </c:barChart>
      <c:catAx>
        <c:axId val="367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4117312"/>
        <c:crosses val="autoZero"/>
        <c:auto val="1"/>
        <c:lblAlgn val="ctr"/>
        <c:lblOffset val="100"/>
        <c:noMultiLvlLbl val="0"/>
      </c:catAx>
      <c:valAx>
        <c:axId val="4117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3677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jupyter.org/" TargetMode="External"/><Relationship Id="rId7" Type="http://schemas.openxmlformats.org/officeDocument/2006/relationships/hyperlink" Target="https://seaborn.pydata.org/"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www.numpy.org/" TargetMode="External"/><Relationship Id="rId5" Type="http://schemas.openxmlformats.org/officeDocument/2006/relationships/hyperlink" Target="http://scikit-learn.org/stable/index.html" TargetMode="External"/><Relationship Id="rId4" Type="http://schemas.openxmlformats.org/officeDocument/2006/relationships/hyperlink" Target="https://ipython.org/"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scikit-learn.org/stable/testimonials/testimonials.html"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edx.org/"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intercom.com/blog/machine-learning-way-easier-than-it-looks"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ustomers.microsoft.com/en-us/story/cincinnati-childrens-hospital-health-provider-azure"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docs.microsoft.com/en-us/azure/architecture/solution-ideas/articles/defect-prevention-with-predictive-maintenance"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studio.azureml.net/"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azure.microsoft.com/fre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chainer.org/" TargetMode="External"/><Relationship Id="rId13" Type="http://schemas.openxmlformats.org/officeDocument/2006/relationships/hyperlink" Target="https://drill.apache.org/" TargetMode="External"/><Relationship Id="rId3" Type="http://schemas.openxmlformats.org/officeDocument/2006/relationships/hyperlink" Target="https://azure.microsoft.com/services/machine-learning-services/" TargetMode="External"/><Relationship Id="rId7" Type="http://schemas.openxmlformats.org/officeDocument/2006/relationships/hyperlink" Target="https://www.tensorflow.org/" TargetMode="External"/><Relationship Id="rId12" Type="http://schemas.openxmlformats.org/officeDocument/2006/relationships/hyperlink" Target="http://www.cs.waikato.ac.nz/ml/weka/" TargetMode="External"/><Relationship Id="rId17" Type="http://schemas.openxmlformats.org/officeDocument/2006/relationships/hyperlink" Target="https://azuremarketplace.microsoft.com/marketplace/apps/microsoft-ads.standard-data-science-vm" TargetMode="External"/><Relationship Id="rId2" Type="http://schemas.openxmlformats.org/officeDocument/2006/relationships/slide" Target="../slides/slide41.xml"/><Relationship Id="rId16" Type="http://schemas.openxmlformats.org/officeDocument/2006/relationships/hyperlink" Target="https://docs.microsoft.com/en-us/azure/machine-learning/data-science-virtual-machine/linux-dsvm-intro" TargetMode="External"/><Relationship Id="rId1" Type="http://schemas.openxmlformats.org/officeDocument/2006/relationships/notesMaster" Target="../notesMasters/notesMaster1.xml"/><Relationship Id="rId6" Type="http://schemas.openxmlformats.org/officeDocument/2006/relationships/hyperlink" Target="https://www.microsoft.com/en-us/cognitive-toolkit/" TargetMode="External"/><Relationship Id="rId11" Type="http://schemas.openxmlformats.org/officeDocument/2006/relationships/hyperlink" Target="http://rattle.togaware.com/" TargetMode="External"/><Relationship Id="rId5" Type="http://schemas.openxmlformats.org/officeDocument/2006/relationships/hyperlink" Target="https://juliacomputing.com/products/juliapro.html" TargetMode="External"/><Relationship Id="rId15" Type="http://schemas.openxmlformats.org/officeDocument/2006/relationships/hyperlink" Target="https://docs.microsoft.com/en-us/azure/machine-learning/data-science-virtual-machine/dsvm-ubuntu-intro" TargetMode="External"/><Relationship Id="rId10" Type="http://schemas.openxmlformats.org/officeDocument/2006/relationships/hyperlink" Target="https://xgboost.readthedocs.org/en/latest/" TargetMode="External"/><Relationship Id="rId4" Type="http://schemas.openxmlformats.org/officeDocument/2006/relationships/hyperlink" Target="https://docs.microsoft.com/machine-learning-server/index" TargetMode="External"/><Relationship Id="rId9" Type="http://schemas.openxmlformats.org/officeDocument/2006/relationships/hyperlink" Target="https://github.com/JohnLangford/vowpal_wabbit" TargetMode="External"/><Relationship Id="rId14" Type="http://schemas.openxmlformats.org/officeDocument/2006/relationships/hyperlink" Target="https://azuremarketplace.microsoft.com/marketplace/apps/microsoft-ads.windows-data-science-vm?tab=PlansAndPrice" TargetMode="Externa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github.com/Microsoft/computerscience/blob/master/Labs/Web%20Development/Azure%20Web%20Apps%20and%20GitHub/Deploying%20a%20Cognitive%20Services%20Web%20Site%20to%20Azure%20via%20GitHub.md" TargetMode="External"/><Relationship Id="rId3" Type="http://schemas.openxmlformats.org/officeDocument/2006/relationships/hyperlink" Target="https://github.com/shanamatthews/hackathons/tree/master/hackmit/cogservices_demos" TargetMode="External"/><Relationship Id="rId7" Type="http://schemas.openxmlformats.org/officeDocument/2006/relationships/hyperlink" Target="https://vi.microsoft.com/"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azure.microsoft.com/en-us/services/cognitive-services/text-analytics/" TargetMode="External"/><Relationship Id="rId5" Type="http://schemas.openxmlformats.org/officeDocument/2006/relationships/hyperlink" Target="https://azure.microsoft.com/en-us/services/cognitive-services/speech-to-text/#custom-speech" TargetMode="External"/><Relationship Id="rId10" Type="http://schemas.openxmlformats.org/officeDocument/2006/relationships/hyperlink" Target="https://github.com/Microsoft/computerscience/blob/master/Labs/AI%20and%20Machine%20Learning/LUIS/LUIS.md" TargetMode="External"/><Relationship Id="rId4" Type="http://schemas.openxmlformats.org/officeDocument/2006/relationships/hyperlink" Target="https://azure.microsoft.com/en-us/services/cognitive-services/computer-vision/#analyze" TargetMode="External"/><Relationship Id="rId9" Type="http://schemas.openxmlformats.org/officeDocument/2006/relationships/hyperlink" Target="https://github.com/Microsoft/computerscience/blob/master/Labs/AI%20and%20Machine%20Learning/Custom%20Vision%20Service/Custom%20Vision%20Service.md"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0" name="Google Shape;20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95250" algn="l" rtl="0">
              <a:spcBef>
                <a:spcPts val="0"/>
              </a:spcBef>
              <a:spcAft>
                <a:spcPts val="0"/>
              </a:spcAft>
              <a:buClr>
                <a:schemeClr val="dk1"/>
              </a:buClr>
              <a:buSzPts val="1200"/>
              <a:buFont typeface="Calibri"/>
              <a:buNone/>
            </a:pPr>
            <a:endParaRPr/>
          </a:p>
          <a:p>
            <a:pPr marL="171450" lvl="0" indent="-95250" algn="l" rtl="0">
              <a:spcBef>
                <a:spcPts val="0"/>
              </a:spcBef>
              <a:spcAft>
                <a:spcPts val="0"/>
              </a:spcAft>
              <a:buClr>
                <a:schemeClr val="dk1"/>
              </a:buClr>
              <a:buSzPts val="1200"/>
              <a:buFont typeface="Calibri"/>
              <a:buNone/>
            </a:pPr>
            <a:endParaRPr/>
          </a:p>
          <a:p>
            <a:pPr marL="171450" lvl="0" indent="-95250" algn="l" rtl="0">
              <a:spcBef>
                <a:spcPts val="0"/>
              </a:spcBef>
              <a:spcAft>
                <a:spcPts val="0"/>
              </a:spcAft>
              <a:buClr>
                <a:schemeClr val="dk1"/>
              </a:buClr>
              <a:buSzPts val="1200"/>
              <a:buFont typeface="Calibri"/>
              <a:buNone/>
            </a:pPr>
            <a:endParaRPr/>
          </a:p>
        </p:txBody>
      </p:sp>
      <p:sp>
        <p:nvSpPr>
          <p:cNvPr id="201" name="Google Shape;201;p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p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03" name="Google Shape;203;p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204" name="Google Shape;20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0" name="Google Shape;320;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data science process is often completed by a team of people with different roles:</a:t>
            </a:r>
            <a:endParaRPr/>
          </a:p>
          <a:p>
            <a:pPr marL="0" lvl="0" indent="0" algn="l" rtl="0">
              <a:spcBef>
                <a:spcPts val="0"/>
              </a:spcBef>
              <a:spcAft>
                <a:spcPts val="0"/>
              </a:spcAft>
              <a:buNone/>
            </a:pPr>
            <a:endParaRPr/>
          </a:p>
          <a:p>
            <a:pPr marL="0" lvl="0" indent="0" algn="l" rtl="0">
              <a:spcBef>
                <a:spcPts val="0"/>
              </a:spcBef>
              <a:spcAft>
                <a:spcPts val="0"/>
              </a:spcAft>
              <a:buNone/>
            </a:pPr>
            <a:r>
              <a:rPr lang="en-US" b="1"/>
              <a:t>Business Analyst or Domain Expert</a:t>
            </a:r>
            <a:endParaRPr/>
          </a:p>
          <a:p>
            <a:pPr marL="0" lvl="0" indent="0" algn="l" rtl="0">
              <a:spcBef>
                <a:spcPts val="0"/>
              </a:spcBef>
              <a:spcAft>
                <a:spcPts val="0"/>
              </a:spcAft>
              <a:buNone/>
            </a:pPr>
            <a:r>
              <a:rPr lang="en-US"/>
              <a:t>The business analyst or domain expert provide the deep business understanding to accurately guide the project. They understand the functional area and data. Some of the tools they use include but are not limited to:</a:t>
            </a:r>
            <a:endParaRPr/>
          </a:p>
          <a:p>
            <a:pPr marL="171450" lvl="0" indent="-171450" algn="l" rtl="0">
              <a:spcBef>
                <a:spcPts val="0"/>
              </a:spcBef>
              <a:spcAft>
                <a:spcPts val="0"/>
              </a:spcAft>
              <a:buClr>
                <a:schemeClr val="dk1"/>
              </a:buClr>
              <a:buSzPts val="1200"/>
              <a:buFont typeface="Arial"/>
              <a:buChar char="•"/>
            </a:pPr>
            <a:r>
              <a:rPr lang="en-US"/>
              <a:t>Microsoft Excel with statistics functions</a:t>
            </a:r>
            <a:endParaRPr/>
          </a:p>
          <a:p>
            <a:pPr marL="171450" lvl="0" indent="-171450" algn="l" rtl="0">
              <a:spcBef>
                <a:spcPts val="0"/>
              </a:spcBef>
              <a:spcAft>
                <a:spcPts val="0"/>
              </a:spcAft>
              <a:buClr>
                <a:schemeClr val="dk1"/>
              </a:buClr>
              <a:buSzPts val="1200"/>
              <a:buFont typeface="Arial"/>
              <a:buChar char="•"/>
            </a:pPr>
            <a:r>
              <a:rPr lang="en-US"/>
              <a:t>Query tools such as SQL</a:t>
            </a:r>
            <a:endParaRPr/>
          </a:p>
          <a:p>
            <a:pPr marL="171450" lvl="0" indent="-171450" algn="l" rtl="0">
              <a:spcBef>
                <a:spcPts val="0"/>
              </a:spcBef>
              <a:spcAft>
                <a:spcPts val="0"/>
              </a:spcAft>
              <a:buClr>
                <a:schemeClr val="dk1"/>
              </a:buClr>
              <a:buSzPts val="1200"/>
              <a:buFont typeface="Arial"/>
              <a:buChar char="•"/>
            </a:pPr>
            <a:r>
              <a:rPr lang="en-US"/>
              <a:t>Power BI</a:t>
            </a:r>
            <a:endParaRPr/>
          </a:p>
          <a:p>
            <a:pPr marL="0" lvl="0" indent="0" algn="l" rtl="0">
              <a:spcBef>
                <a:spcPts val="0"/>
              </a:spcBef>
              <a:spcAft>
                <a:spcPts val="0"/>
              </a:spcAft>
              <a:buNone/>
            </a:pPr>
            <a:endParaRPr/>
          </a:p>
          <a:p>
            <a:pPr marL="0" lvl="0" indent="0" algn="l" rtl="0">
              <a:spcBef>
                <a:spcPts val="0"/>
              </a:spcBef>
              <a:spcAft>
                <a:spcPts val="0"/>
              </a:spcAft>
              <a:buNone/>
            </a:pPr>
            <a:r>
              <a:rPr lang="en-US" b="1"/>
              <a:t>Data Engineer</a:t>
            </a:r>
            <a:endParaRPr/>
          </a:p>
          <a:p>
            <a:pPr marL="0" lvl="0" indent="0" algn="l" rtl="0">
              <a:spcBef>
                <a:spcPts val="0"/>
              </a:spcBef>
              <a:spcAft>
                <a:spcPts val="0"/>
              </a:spcAft>
              <a:buNone/>
            </a:pPr>
            <a:r>
              <a:rPr lang="en-US"/>
              <a:t>The data engineer prepares the data for use by the data scientist in model training. This step, known as </a:t>
            </a:r>
            <a:r>
              <a:rPr lang="en-US" i="1"/>
              <a:t>data wrangling</a:t>
            </a:r>
            <a:r>
              <a:rPr lang="en-US"/>
              <a:t>, cleans and transforms the data.</a:t>
            </a:r>
            <a:endParaRPr/>
          </a:p>
          <a:p>
            <a:pPr marL="0" lvl="0" indent="0" algn="l" rtl="0">
              <a:spcBef>
                <a:spcPts val="0"/>
              </a:spcBef>
              <a:spcAft>
                <a:spcPts val="0"/>
              </a:spcAft>
              <a:buNone/>
            </a:pPr>
            <a:r>
              <a:rPr lang="en-US"/>
              <a:t>Common tools the data engineer will use include but are not limited to:</a:t>
            </a:r>
            <a:endParaRPr/>
          </a:p>
          <a:p>
            <a:pPr marL="171450" lvl="0" indent="-171450" algn="l" rtl="0">
              <a:spcBef>
                <a:spcPts val="0"/>
              </a:spcBef>
              <a:spcAft>
                <a:spcPts val="0"/>
              </a:spcAft>
              <a:buClr>
                <a:schemeClr val="dk1"/>
              </a:buClr>
              <a:buSzPts val="1200"/>
              <a:buFont typeface="Arial"/>
              <a:buChar char="•"/>
            </a:pPr>
            <a:r>
              <a:rPr lang="en-US"/>
              <a:t>SQL Server and SQL Data Warehouse</a:t>
            </a:r>
            <a:endParaRPr/>
          </a:p>
          <a:p>
            <a:pPr marL="171450" lvl="0" indent="-171450" algn="l" rtl="0">
              <a:spcBef>
                <a:spcPts val="0"/>
              </a:spcBef>
              <a:spcAft>
                <a:spcPts val="0"/>
              </a:spcAft>
              <a:buClr>
                <a:schemeClr val="dk1"/>
              </a:buClr>
              <a:buSzPts val="1200"/>
              <a:buFont typeface="Arial"/>
              <a:buChar char="•"/>
            </a:pPr>
            <a:r>
              <a:rPr lang="en-US"/>
              <a:t>Extraction, transformation, and loading (ETL) tools</a:t>
            </a:r>
            <a:endParaRPr/>
          </a:p>
          <a:p>
            <a:pPr marL="171450" lvl="0" indent="-171450" algn="l" rtl="0">
              <a:spcBef>
                <a:spcPts val="0"/>
              </a:spcBef>
              <a:spcAft>
                <a:spcPts val="0"/>
              </a:spcAft>
              <a:buClr>
                <a:schemeClr val="dk1"/>
              </a:buClr>
              <a:buSzPts val="1200"/>
              <a:buFont typeface="Arial"/>
              <a:buChar char="•"/>
            </a:pPr>
            <a:r>
              <a:rPr lang="en-US"/>
              <a:t>Azure Data Lake</a:t>
            </a:r>
            <a:endParaRPr/>
          </a:p>
          <a:p>
            <a:pPr marL="171450" lvl="0" indent="-171450" algn="l" rtl="0">
              <a:spcBef>
                <a:spcPts val="0"/>
              </a:spcBef>
              <a:spcAft>
                <a:spcPts val="0"/>
              </a:spcAft>
              <a:buClr>
                <a:schemeClr val="dk1"/>
              </a:buClr>
              <a:buSzPts val="1200"/>
              <a:buFont typeface="Arial"/>
              <a:buChar char="•"/>
            </a:pPr>
            <a:r>
              <a:rPr lang="en-US"/>
              <a:t>Azure IoT Hub and Stream Analytics</a:t>
            </a:r>
            <a:endParaRPr/>
          </a:p>
          <a:p>
            <a:pPr marL="171450" marR="0" lvl="0" indent="-171450" algn="l" rtl="0">
              <a:lnSpc>
                <a:spcPct val="90000"/>
              </a:lnSpc>
              <a:spcBef>
                <a:spcPts val="0"/>
              </a:spcBef>
              <a:spcAft>
                <a:spcPts val="0"/>
              </a:spcAft>
              <a:buClr>
                <a:schemeClr val="dk1"/>
              </a:buClr>
              <a:buSzPts val="1200"/>
              <a:buFont typeface="Arial"/>
              <a:buChar char="•"/>
            </a:pPr>
            <a:r>
              <a:rPr lang="en-US"/>
              <a:t>Azure Databricks or HDInsight using Hadoop or Spark</a:t>
            </a:r>
            <a:endParaRPr/>
          </a:p>
          <a:p>
            <a:pPr marL="171450" marR="0" lvl="0" indent="-171450" algn="l" rtl="0">
              <a:lnSpc>
                <a:spcPct val="90000"/>
              </a:lnSpc>
              <a:spcBef>
                <a:spcPts val="333"/>
              </a:spcBef>
              <a:spcAft>
                <a:spcPts val="0"/>
              </a:spcAft>
              <a:buClr>
                <a:schemeClr val="dk1"/>
              </a:buClr>
              <a:buSzPts val="1200"/>
              <a:buFont typeface="Arial"/>
              <a:buChar char="•"/>
            </a:pPr>
            <a:r>
              <a:rPr lang="en-US"/>
              <a:t>R</a:t>
            </a:r>
            <a:endParaRPr/>
          </a:p>
          <a:p>
            <a:pPr marL="171450" lvl="0" indent="-171450" algn="l" rtl="0">
              <a:spcBef>
                <a:spcPts val="333"/>
              </a:spcBef>
              <a:spcAft>
                <a:spcPts val="0"/>
              </a:spcAft>
              <a:buClr>
                <a:schemeClr val="dk1"/>
              </a:buClr>
              <a:buSzPts val="1200"/>
              <a:buFont typeface="Arial"/>
              <a:buChar char="•"/>
            </a:pPr>
            <a:r>
              <a:rPr lang="en-US"/>
              <a:t>Python</a:t>
            </a:r>
            <a:endParaRPr/>
          </a:p>
          <a:p>
            <a:pPr marL="0" lvl="0" indent="0" algn="l" rtl="0">
              <a:spcBef>
                <a:spcPts val="0"/>
              </a:spcBef>
              <a:spcAft>
                <a:spcPts val="0"/>
              </a:spcAft>
              <a:buNone/>
            </a:pPr>
            <a:endParaRPr/>
          </a:p>
          <a:p>
            <a:pPr marL="0" lvl="0" indent="0" algn="l" rtl="0">
              <a:spcBef>
                <a:spcPts val="0"/>
              </a:spcBef>
              <a:spcAft>
                <a:spcPts val="0"/>
              </a:spcAft>
              <a:buNone/>
            </a:pPr>
            <a:r>
              <a:rPr lang="en-US" b="1"/>
              <a:t>Developer</a:t>
            </a:r>
            <a:endParaRPr/>
          </a:p>
          <a:p>
            <a:pPr marL="0" lvl="0" indent="0" algn="l" rtl="0">
              <a:spcBef>
                <a:spcPts val="0"/>
              </a:spcBef>
              <a:spcAft>
                <a:spcPts val="0"/>
              </a:spcAft>
              <a:buNone/>
            </a:pPr>
            <a:r>
              <a:rPr lang="en-US"/>
              <a:t>The developer is responsible for model deployment, and potentially development of the application that will use the model to score new data. This means the developer builds out the platform or the method for the model consumption and integration into the business--possibly both.</a:t>
            </a:r>
            <a:endParaRPr/>
          </a:p>
          <a:p>
            <a:pPr marL="0" lvl="0" indent="0" algn="l" rtl="0">
              <a:spcBef>
                <a:spcPts val="0"/>
              </a:spcBef>
              <a:spcAft>
                <a:spcPts val="0"/>
              </a:spcAft>
              <a:buNone/>
            </a:pPr>
            <a:r>
              <a:rPr lang="en-US"/>
              <a:t>Common tools the developer will use include but are not limited to:</a:t>
            </a:r>
            <a:endParaRPr/>
          </a:p>
          <a:p>
            <a:pPr marL="171450" lvl="0" indent="-171450" algn="l" rtl="0">
              <a:spcBef>
                <a:spcPts val="0"/>
              </a:spcBef>
              <a:spcAft>
                <a:spcPts val="0"/>
              </a:spcAft>
              <a:buClr>
                <a:schemeClr val="dk1"/>
              </a:buClr>
              <a:buSzPts val="1200"/>
              <a:buFont typeface="Arial"/>
              <a:buChar char="•"/>
            </a:pPr>
            <a:r>
              <a:rPr lang="en-US"/>
              <a:t>Python</a:t>
            </a:r>
            <a:endParaRPr/>
          </a:p>
          <a:p>
            <a:pPr marL="171450" lvl="0" indent="-171450" algn="l" rtl="0">
              <a:spcBef>
                <a:spcPts val="0"/>
              </a:spcBef>
              <a:spcAft>
                <a:spcPts val="0"/>
              </a:spcAft>
              <a:buClr>
                <a:schemeClr val="dk1"/>
              </a:buClr>
              <a:buSzPts val="1200"/>
              <a:buFont typeface="Arial"/>
              <a:buChar char="•"/>
            </a:pPr>
            <a:r>
              <a:rPr lang="en-US"/>
              <a:t>C#, Java, or JavaScript</a:t>
            </a:r>
            <a:endParaRPr/>
          </a:p>
          <a:p>
            <a:pPr marL="171450" lvl="0" indent="-171450" algn="l" rtl="0">
              <a:spcBef>
                <a:spcPts val="0"/>
              </a:spcBef>
              <a:spcAft>
                <a:spcPts val="0"/>
              </a:spcAft>
              <a:buClr>
                <a:schemeClr val="dk1"/>
              </a:buClr>
              <a:buSzPts val="1200"/>
              <a:buFont typeface="Arial"/>
              <a:buChar char="•"/>
            </a:pPr>
            <a:r>
              <a:rPr lang="en-US"/>
              <a:t>Web development</a:t>
            </a:r>
            <a:endParaRPr/>
          </a:p>
          <a:p>
            <a:pPr marL="171450" lvl="0" indent="-171450" algn="l" rtl="0">
              <a:spcBef>
                <a:spcPts val="0"/>
              </a:spcBef>
              <a:spcAft>
                <a:spcPts val="0"/>
              </a:spcAft>
              <a:buClr>
                <a:schemeClr val="dk1"/>
              </a:buClr>
              <a:buSzPts val="1200"/>
              <a:buFont typeface="Arial"/>
              <a:buChar char="•"/>
            </a:pPr>
            <a:r>
              <a:rPr lang="en-US"/>
              <a:t>Source code control (Git, Svn)</a:t>
            </a:r>
            <a:endParaRPr/>
          </a:p>
          <a:p>
            <a:pPr marL="0" lvl="0" indent="0" algn="l" rtl="0">
              <a:spcBef>
                <a:spcPts val="0"/>
              </a:spcBef>
              <a:spcAft>
                <a:spcPts val="0"/>
              </a:spcAft>
              <a:buNone/>
            </a:pPr>
            <a:endParaRPr/>
          </a:p>
          <a:p>
            <a:pPr marL="0" lvl="0" indent="0" algn="l" rtl="0">
              <a:spcBef>
                <a:spcPts val="0"/>
              </a:spcBef>
              <a:spcAft>
                <a:spcPts val="0"/>
              </a:spcAft>
              <a:buNone/>
            </a:pPr>
            <a:r>
              <a:rPr lang="en-US" b="1"/>
              <a:t>Data Scientist</a:t>
            </a:r>
            <a:endParaRPr/>
          </a:p>
          <a:p>
            <a:pPr marL="0" lvl="0" indent="0" algn="l" rtl="0">
              <a:spcBef>
                <a:spcPts val="0"/>
              </a:spcBef>
              <a:spcAft>
                <a:spcPts val="0"/>
              </a:spcAft>
              <a:buNone/>
            </a:pPr>
            <a:r>
              <a:rPr lang="en-US"/>
              <a:t>The data scientist is responsible for understanding the data, then training and testing the model. They will likely also be involved with the other roles as they are at the heart of the process.</a:t>
            </a:r>
            <a:endParaRPr/>
          </a:p>
          <a:p>
            <a:pPr marL="0" lvl="0" indent="0" algn="l" rtl="0">
              <a:spcBef>
                <a:spcPts val="0"/>
              </a:spcBef>
              <a:spcAft>
                <a:spcPts val="0"/>
              </a:spcAft>
              <a:buNone/>
            </a:pPr>
            <a:r>
              <a:rPr lang="en-US"/>
              <a:t>Common tools the data scientist will use include but are not limited to:</a:t>
            </a:r>
            <a:endParaRPr/>
          </a:p>
          <a:p>
            <a:pPr marL="171450" lvl="0" indent="-171450" algn="l" rtl="0">
              <a:spcBef>
                <a:spcPts val="0"/>
              </a:spcBef>
              <a:spcAft>
                <a:spcPts val="0"/>
              </a:spcAft>
              <a:buClr>
                <a:schemeClr val="dk1"/>
              </a:buClr>
              <a:buSzPts val="1200"/>
              <a:buFont typeface="Arial"/>
              <a:buChar char="•"/>
            </a:pPr>
            <a:r>
              <a:rPr lang="en-US"/>
              <a:t>Python and related packages</a:t>
            </a:r>
            <a:endParaRPr/>
          </a:p>
          <a:p>
            <a:pPr marL="171450" lvl="0" indent="-171450" algn="l" rtl="0">
              <a:spcBef>
                <a:spcPts val="0"/>
              </a:spcBef>
              <a:spcAft>
                <a:spcPts val="0"/>
              </a:spcAft>
              <a:buClr>
                <a:schemeClr val="dk1"/>
              </a:buClr>
              <a:buSzPts val="1200"/>
              <a:buFont typeface="Arial"/>
              <a:buChar char="•"/>
            </a:pPr>
            <a:r>
              <a:rPr lang="en-US"/>
              <a:t>R and related packages</a:t>
            </a:r>
            <a:endParaRPr/>
          </a:p>
          <a:p>
            <a:pPr marL="171450" lvl="0" indent="-171450" algn="l" rtl="0">
              <a:spcBef>
                <a:spcPts val="0"/>
              </a:spcBef>
              <a:spcAft>
                <a:spcPts val="0"/>
              </a:spcAft>
              <a:buClr>
                <a:schemeClr val="dk1"/>
              </a:buClr>
              <a:buSzPts val="1200"/>
              <a:buFont typeface="Arial"/>
              <a:buChar char="•"/>
            </a:pPr>
            <a:r>
              <a:rPr lang="en-US"/>
              <a:t>Azure Machine Learning Services</a:t>
            </a:r>
            <a:endParaRPr/>
          </a:p>
          <a:p>
            <a:pPr marL="0" lvl="0" indent="0" algn="l" rtl="0">
              <a:lnSpc>
                <a:spcPct val="100000"/>
              </a:lnSpc>
              <a:spcBef>
                <a:spcPts val="0"/>
              </a:spcBef>
              <a:spcAft>
                <a:spcPts val="0"/>
              </a:spcAft>
              <a:buNone/>
            </a:pPr>
            <a:endParaRPr/>
          </a:p>
        </p:txBody>
      </p:sp>
      <p:sp>
        <p:nvSpPr>
          <p:cNvPr id="321" name="Google Shape;321;p1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322" name="Google Shape;322;p11: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593424"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23" name="Google Shape;323;p11: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324" name="Google Shape;324;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11</a:t>
            </a:fld>
            <a:endParaRPr>
              <a:solidFill>
                <a:srgbClr val="000000"/>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6" name="Google Shape;336;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If you’re a beginner or an industry professional looking to upskill into data science, there’s no better time than now. A data scientist continues to be the #1 most promising job role according to LinkedIn in both 2018 and 2019.</a:t>
            </a:r>
            <a:endParaRPr/>
          </a:p>
        </p:txBody>
      </p:sp>
      <p:sp>
        <p:nvSpPr>
          <p:cNvPr id="337" name="Google Shape;337;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12</a:t>
            </a:fld>
            <a:endParaRPr>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3: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13: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51" name="Google Shape;351;p13: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352" name="Google Shape;352;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Azure Notebooks is a cloud-based platform for building and running </a:t>
            </a:r>
            <a:r>
              <a:rPr lang="en-US" u="sng">
                <a:solidFill>
                  <a:schemeClr val="hlink"/>
                </a:solidFill>
                <a:hlinkClick r:id="rId3"/>
              </a:rPr>
              <a:t>Jupyter</a:t>
            </a:r>
            <a:r>
              <a:rPr lang="en-US"/>
              <a:t> Notebooks. Jupyter is an environment based on </a:t>
            </a:r>
            <a:r>
              <a:rPr lang="en-US" u="sng">
                <a:solidFill>
                  <a:schemeClr val="hlink"/>
                </a:solidFill>
                <a:hlinkClick r:id="rId4"/>
              </a:rPr>
              <a:t>IPython</a:t>
            </a:r>
            <a:r>
              <a:rPr lang="en-US"/>
              <a:t> that facilitates interactive programming and data analysis using a variety of programming languages, including Python. Jupyter Notebooks enjoy widespread use in research and academia for mathematical modeling, machine learning, statistical analysis, and for teaching and learning how to code.</a:t>
            </a:r>
            <a:endParaRPr/>
          </a:p>
          <a:p>
            <a:pPr marL="0" lvl="0" indent="0" algn="l" rtl="0">
              <a:spcBef>
                <a:spcPts val="0"/>
              </a:spcBef>
              <a:spcAft>
                <a:spcPts val="0"/>
              </a:spcAft>
              <a:buNone/>
            </a:pPr>
            <a:endParaRPr/>
          </a:p>
          <a:p>
            <a:pPr marL="0" lvl="0" indent="0" algn="l" rtl="0">
              <a:spcBef>
                <a:spcPts val="0"/>
              </a:spcBef>
              <a:spcAft>
                <a:spcPts val="0"/>
              </a:spcAft>
              <a:buNone/>
            </a:pPr>
            <a:r>
              <a:rPr lang="en-US"/>
              <a:t>Azure Notebooks provide Jupyter as a free service. It's a convenient way to build notebooks and share them with others without having to install and manage a Jupyter server. And it's web-based, making it an ideal solution for collaborating online. In this lab, you will create an Azure Notebook and use three popular Python libraries — </a:t>
            </a:r>
            <a:r>
              <a:rPr lang="en-US" u="sng">
                <a:solidFill>
                  <a:schemeClr val="hlink"/>
                </a:solidFill>
                <a:hlinkClick r:id="rId5"/>
              </a:rPr>
              <a:t>scikit-learn</a:t>
            </a:r>
            <a:r>
              <a:rPr lang="en-US"/>
              <a:t>, </a:t>
            </a:r>
            <a:r>
              <a:rPr lang="en-US" u="sng">
                <a:solidFill>
                  <a:schemeClr val="hlink"/>
                </a:solidFill>
                <a:hlinkClick r:id="rId6"/>
              </a:rPr>
              <a:t>NumPy</a:t>
            </a:r>
            <a:r>
              <a:rPr lang="en-US"/>
              <a:t>, and </a:t>
            </a:r>
            <a:r>
              <a:rPr lang="en-US" u="sng">
                <a:solidFill>
                  <a:schemeClr val="hlink"/>
                </a:solidFill>
                <a:hlinkClick r:id="rId7"/>
              </a:rPr>
              <a:t>Seaborn</a:t>
            </a:r>
            <a:r>
              <a:rPr lang="en-US"/>
              <a:t> — to analyze your data. Then you will share the notebook so others can experiment with it too.</a:t>
            </a:r>
            <a:endParaRPr/>
          </a:p>
          <a:p>
            <a:pPr marL="0" lvl="0" indent="0" algn="l" rtl="0">
              <a:spcBef>
                <a:spcPts val="0"/>
              </a:spcBef>
              <a:spcAft>
                <a:spcPts val="0"/>
              </a:spcAft>
              <a:buNone/>
            </a:pPr>
            <a:endParaRPr/>
          </a:p>
        </p:txBody>
      </p:sp>
      <p:sp>
        <p:nvSpPr>
          <p:cNvPr id="359" name="Google Shape;359;p14: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14: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61" name="Google Shape;361;p14: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362" name="Google Shape;362;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p15: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15: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72" name="Google Shape;372;p15: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373" name="Google Shape;373;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8" name="Google Shape;378;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Calibri"/>
              <a:buNone/>
            </a:pPr>
            <a:r>
              <a:rPr lang="en-US" b="0" i="0"/>
              <a:t>A widely-accepted rule of thumb in data science is that about 80 percent of every project will be spent cleaning and preparing data for the actual analysis. For this reason, it is vital to master these skills, no matter what one does in data science.</a:t>
            </a:r>
            <a:endParaRPr/>
          </a:p>
          <a:p>
            <a:pPr marL="0" marR="0" lvl="0" indent="0" algn="l" rtl="0">
              <a:lnSpc>
                <a:spcPct val="90000"/>
              </a:lnSpc>
              <a:spcBef>
                <a:spcPts val="333"/>
              </a:spcBef>
              <a:spcAft>
                <a:spcPts val="0"/>
              </a:spcAft>
              <a:buClr>
                <a:schemeClr val="dk1"/>
              </a:buClr>
              <a:buSzPts val="1200"/>
              <a:buFont typeface="Calibri"/>
              <a:buNone/>
            </a:pPr>
            <a:endParaRPr b="0" i="0"/>
          </a:p>
          <a:p>
            <a:pPr marL="0" lvl="0" indent="0" algn="l" rtl="0">
              <a:spcBef>
                <a:spcPts val="333"/>
              </a:spcBef>
              <a:spcAft>
                <a:spcPts val="0"/>
              </a:spcAft>
              <a:buClr>
                <a:schemeClr val="dk1"/>
              </a:buClr>
              <a:buSzPts val="1200"/>
              <a:buFont typeface="Calibri"/>
              <a:buNone/>
            </a:pPr>
            <a:r>
              <a:rPr lang="en-US" b="1"/>
              <a:t>Why practice “data munging?”</a:t>
            </a:r>
            <a:endParaRPr/>
          </a:p>
          <a:p>
            <a:pPr marL="342900" lvl="0" indent="-342900" algn="l" rtl="0">
              <a:spcBef>
                <a:spcPts val="0"/>
              </a:spcBef>
              <a:spcAft>
                <a:spcPts val="0"/>
              </a:spcAft>
              <a:buClr>
                <a:schemeClr val="dk1"/>
              </a:buClr>
              <a:buSzPts val="1200"/>
              <a:buFont typeface="Arial"/>
              <a:buChar char="•"/>
            </a:pPr>
            <a:r>
              <a:rPr lang="en-US"/>
              <a:t>Both science…and art</a:t>
            </a:r>
            <a:endParaRPr/>
          </a:p>
          <a:p>
            <a:pPr marL="342900" lvl="0" indent="-342900" algn="l" rtl="0">
              <a:spcBef>
                <a:spcPts val="0"/>
              </a:spcBef>
              <a:spcAft>
                <a:spcPts val="0"/>
              </a:spcAft>
              <a:buClr>
                <a:schemeClr val="dk1"/>
              </a:buClr>
              <a:buSzPts val="1200"/>
              <a:buFont typeface="Arial"/>
              <a:buChar char="•"/>
            </a:pPr>
            <a:r>
              <a:rPr lang="en-US"/>
              <a:t>Essential to high-quality insights/outcomes</a:t>
            </a:r>
            <a:endParaRPr/>
          </a:p>
          <a:p>
            <a:pPr marL="0" marR="0" lvl="0" indent="0" algn="l" rtl="0">
              <a:lnSpc>
                <a:spcPct val="90000"/>
              </a:lnSpc>
              <a:spcBef>
                <a:spcPts val="0"/>
              </a:spcBef>
              <a:spcAft>
                <a:spcPts val="0"/>
              </a:spcAft>
              <a:buClr>
                <a:schemeClr val="dk1"/>
              </a:buClr>
              <a:buSzPts val="1200"/>
              <a:buFont typeface="Calibri"/>
              <a:buNone/>
            </a:pPr>
            <a:endParaRPr b="0" i="0"/>
          </a:p>
        </p:txBody>
      </p:sp>
      <p:sp>
        <p:nvSpPr>
          <p:cNvPr id="379" name="Google Shape;379;p17: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p17: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81" name="Google Shape;381;p17: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382" name="Google Shape;382;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8" name="Google Shape;388;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DataFrame.info lists the columns and number of entries. </a:t>
            </a:r>
            <a:endParaRPr sz="9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sz="9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DataFrame.head returns the first five rows of a DataFrame (by default).</a:t>
            </a:r>
            <a:endParaRPr/>
          </a:p>
          <a:p>
            <a:pPr marL="0" lvl="0" indent="0" algn="l" rtl="0">
              <a:spcBef>
                <a:spcPts val="0"/>
              </a:spcBef>
              <a:spcAft>
                <a:spcPts val="0"/>
              </a:spcAft>
              <a:buNone/>
            </a:pPr>
            <a:endParaRPr sz="9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DataFrame.tail returns the last five rows of a DataFrame. </a:t>
            </a:r>
            <a:endParaRPr/>
          </a:p>
          <a:p>
            <a:pPr marL="0" lvl="0" indent="0" algn="l" rtl="0">
              <a:spcBef>
                <a:spcPts val="0"/>
              </a:spcBef>
              <a:spcAft>
                <a:spcPts val="0"/>
              </a:spcAft>
              <a:buNone/>
            </a:pPr>
            <a:endParaRPr/>
          </a:p>
        </p:txBody>
      </p:sp>
      <p:sp>
        <p:nvSpPr>
          <p:cNvPr id="389" name="Google Shape;389;p18: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0" name="Google Shape;390;p18: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91" name="Google Shape;391;p18: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392" name="Google Shape;392;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chemeClr val="dk1"/>
                </a:solidFill>
              </a:rPr>
              <a:t>Dealing with Missing data</a:t>
            </a:r>
            <a:endParaRPr/>
          </a:p>
          <a:p>
            <a:pPr marL="0" lvl="0" indent="0" algn="l" rtl="0">
              <a:spcBef>
                <a:spcPts val="0"/>
              </a:spcBef>
              <a:spcAft>
                <a:spcPts val="0"/>
              </a:spcAft>
              <a:buNone/>
            </a:pPr>
            <a:r>
              <a:rPr lang="en-US">
                <a:solidFill>
                  <a:schemeClr val="dk1"/>
                </a:solidFill>
              </a:rPr>
              <a:t>Most of the time, the datasets you want to use (or have to use) have missing values in them. How missing data is handled carries with it subtle tradeoffs that can affect your final analysis and real-world outcomes.</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Pandas handles missing values in two ways. The first you've seen before in previous sections: NaN, or Not a Number. This is actually a special value that is part of the IEEE floating-point specification, and it is only used to indicate missing floating-point values.</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For missing values apart from floats, pandas uses the Python None object. While it might seem confusing that you will encounter two different kinds of values that say essentially the same thing, there are sound programmatic reasons for this design choice and, in practice, going this route enables pandas to deliver a good compromise for the majority of cases. Notwithstanding this, both None and NaN carry restrictions that you need to be mindful of with regards to how they can be used.</a:t>
            </a:r>
            <a:endParaRPr/>
          </a:p>
          <a:p>
            <a:pPr marL="0" lvl="0" indent="0" algn="l" rtl="0">
              <a:spcBef>
                <a:spcPts val="0"/>
              </a:spcBef>
              <a:spcAft>
                <a:spcPts val="0"/>
              </a:spcAft>
              <a:buNone/>
            </a:pPr>
            <a:endParaRPr b="1">
              <a:solidFill>
                <a:schemeClr val="dk1"/>
              </a:solidFill>
            </a:endParaRPr>
          </a:p>
          <a:p>
            <a:pPr marL="0" lvl="0" indent="0" algn="l" rtl="0">
              <a:spcBef>
                <a:spcPts val="0"/>
              </a:spcBef>
              <a:spcAft>
                <a:spcPts val="0"/>
              </a:spcAft>
              <a:buNone/>
            </a:pPr>
            <a:r>
              <a:rPr lang="en-US" b="1">
                <a:solidFill>
                  <a:schemeClr val="dk1"/>
                </a:solidFill>
              </a:rPr>
              <a:t>None: Non-Float Missing Data</a:t>
            </a:r>
            <a:endParaRPr/>
          </a:p>
          <a:p>
            <a:pPr marL="0" lvl="0" indent="0" algn="l" rtl="0">
              <a:spcBef>
                <a:spcPts val="0"/>
              </a:spcBef>
              <a:spcAft>
                <a:spcPts val="0"/>
              </a:spcAft>
              <a:buNone/>
            </a:pPr>
            <a:r>
              <a:rPr lang="en-US">
                <a:solidFill>
                  <a:schemeClr val="dk1"/>
                </a:solidFill>
              </a:rPr>
              <a:t>Because None comes from Python, it cannot be used in NumPy and pandas arrays that are not of data type “object</a:t>
            </a:r>
            <a:r>
              <a:rPr lang="en-US"/>
              <a:t>”</a:t>
            </a:r>
            <a:r>
              <a:rPr lang="en-US">
                <a:solidFill>
                  <a:schemeClr val="dk1"/>
                </a:solidFill>
              </a:rPr>
              <a:t>. Remember, NumPy arrays (and the data structures in pandas) can contain only one type of data. This is what gives them their tremendous power for large-scale data and computational work, but it also limits their flexibility. Such arrays have to upcast to the “lowest common denominator,” the data type that will encompass everything in the array. When None is in the array, it means you are working with Python objects.</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NaN: Missing </a:t>
            </a:r>
            <a:r>
              <a:rPr lang="en-US" b="1"/>
              <a:t>F</a:t>
            </a:r>
            <a:r>
              <a:rPr lang="en-US" b="1">
                <a:solidFill>
                  <a:schemeClr val="dk1"/>
                </a:solidFill>
              </a:rPr>
              <a:t>loat </a:t>
            </a:r>
            <a:r>
              <a:rPr lang="en-US" b="1"/>
              <a:t>V</a:t>
            </a:r>
            <a:r>
              <a:rPr lang="en-US" b="1">
                <a:solidFill>
                  <a:schemeClr val="dk1"/>
                </a:solidFill>
              </a:rPr>
              <a:t>alues</a:t>
            </a:r>
            <a:endParaRPr/>
          </a:p>
          <a:p>
            <a:pPr marL="0" lvl="0" indent="0" algn="l" rtl="0">
              <a:spcBef>
                <a:spcPts val="0"/>
              </a:spcBef>
              <a:spcAft>
                <a:spcPts val="0"/>
              </a:spcAft>
              <a:buNone/>
            </a:pPr>
            <a:r>
              <a:rPr lang="en-US">
                <a:solidFill>
                  <a:schemeClr val="dk1"/>
                </a:solidFill>
              </a:rPr>
              <a:t>In contrast to None, NumPy (and therefore pandas) supports NaN for its fast, vectorized operations and ufuncs. The bad news is that any arithmetic performed on NaN always results in NaN.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NaN and None: Null </a:t>
            </a:r>
            <a:r>
              <a:rPr lang="en-US" b="1"/>
              <a:t>V</a:t>
            </a:r>
            <a:r>
              <a:rPr lang="en-US" b="1">
                <a:solidFill>
                  <a:schemeClr val="dk1"/>
                </a:solidFill>
              </a:rPr>
              <a:t>alues in pandas</a:t>
            </a:r>
            <a:endParaRPr/>
          </a:p>
          <a:p>
            <a:pPr marL="0" lvl="0" indent="0" algn="l" rtl="0">
              <a:spcBef>
                <a:spcPts val="0"/>
              </a:spcBef>
              <a:spcAft>
                <a:spcPts val="0"/>
              </a:spcAft>
              <a:buNone/>
            </a:pPr>
            <a:r>
              <a:rPr lang="en-US">
                <a:solidFill>
                  <a:schemeClr val="dk1"/>
                </a:solidFill>
              </a:rPr>
              <a:t>Even though NaN and None can behave somewhat differently, pandas is nevertheless built to handle them interchangeably.</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Detecting Null </a:t>
            </a:r>
            <a:r>
              <a:rPr lang="en-US" b="1"/>
              <a:t>V</a:t>
            </a:r>
            <a:r>
              <a:rPr lang="en-US" b="1">
                <a:solidFill>
                  <a:schemeClr val="dk1"/>
                </a:solidFill>
              </a:rPr>
              <a:t>alues</a:t>
            </a:r>
            <a:endParaRPr/>
          </a:p>
          <a:p>
            <a:pPr marL="0" lvl="0" indent="0" algn="l" rtl="0">
              <a:spcBef>
                <a:spcPts val="0"/>
              </a:spcBef>
              <a:spcAft>
                <a:spcPts val="0"/>
              </a:spcAft>
              <a:buNone/>
            </a:pPr>
            <a:r>
              <a:rPr lang="en-US">
                <a:solidFill>
                  <a:schemeClr val="dk1"/>
                </a:solidFill>
              </a:rPr>
              <a:t>Both isnull() and notnull() are your primary methods for detecting null data. Both return Boolean masks over your data.</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Dropping Null </a:t>
            </a:r>
            <a:r>
              <a:rPr lang="en-US" b="1"/>
              <a:t>V</a:t>
            </a:r>
            <a:r>
              <a:rPr lang="en-US" b="1">
                <a:solidFill>
                  <a:schemeClr val="dk1"/>
                </a:solidFill>
              </a:rPr>
              <a:t>alues</a:t>
            </a:r>
            <a:endParaRPr/>
          </a:p>
          <a:p>
            <a:pPr marL="0" lvl="0" indent="0" algn="l" rtl="0">
              <a:spcBef>
                <a:spcPts val="0"/>
              </a:spcBef>
              <a:spcAft>
                <a:spcPts val="0"/>
              </a:spcAft>
              <a:buNone/>
            </a:pPr>
            <a:r>
              <a:rPr lang="en-US">
                <a:solidFill>
                  <a:schemeClr val="dk1"/>
                </a:solidFill>
              </a:rPr>
              <a:t>Beyond identifying missing values, pandas provides a convenient means to remove null values from Series and DataFrames. (Particularly on large datasets, it is often more advisable to simply remove missing [NA] values from your analysis than deal with them in other ways). </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a:solidFill>
                  <a:schemeClr val="dk1"/>
                </a:solidFill>
              </a:rPr>
              <a:t>You cannot drop a single value from a DataFrame, so you must drop full rows or columns. Depending on what you are doing, you might want to do one or the other, and so pandas gives you options for both. Because, in data science, columns generally represent variables and rows represent observations, you are more likely to drop rows of data</a:t>
            </a:r>
            <a:r>
              <a:rPr lang="en-US"/>
              <a:t>. T</a:t>
            </a:r>
            <a:r>
              <a:rPr lang="en-US">
                <a:solidFill>
                  <a:schemeClr val="dk1"/>
                </a:solidFill>
              </a:rPr>
              <a:t>he default setting for dropna() is to drop all rows that contain any null values.</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Filling Null </a:t>
            </a:r>
            <a:r>
              <a:rPr lang="en-US" b="1"/>
              <a:t>V</a:t>
            </a:r>
            <a:r>
              <a:rPr lang="en-US" b="1">
                <a:solidFill>
                  <a:schemeClr val="dk1"/>
                </a:solidFill>
              </a:rPr>
              <a:t>alues</a:t>
            </a:r>
            <a:endParaRPr/>
          </a:p>
          <a:p>
            <a:pPr marL="0" lvl="0" indent="0" algn="l" rtl="0">
              <a:spcBef>
                <a:spcPts val="0"/>
              </a:spcBef>
              <a:spcAft>
                <a:spcPts val="0"/>
              </a:spcAft>
              <a:buNone/>
            </a:pPr>
            <a:r>
              <a:rPr lang="en-US">
                <a:solidFill>
                  <a:schemeClr val="dk1"/>
                </a:solidFill>
              </a:rPr>
              <a:t>Depending on your dataset, it can sometimes make more sense to fill null values with valid ones rather than drop them. You could use isnull to do this in place, but that can be laborious, particularly if you have a lot of values to fill. Because this is such a common task in data science, pandas provides fillna, which returns a copy of the Series or DataFrame with the missing values replaced with one of your choosing.</a:t>
            </a:r>
            <a:endParaRPr/>
          </a:p>
          <a:p>
            <a:pPr marL="0" lvl="0" indent="0" algn="l" rtl="0">
              <a:spcBef>
                <a:spcPts val="0"/>
              </a:spcBef>
              <a:spcAft>
                <a:spcPts val="0"/>
              </a:spcAft>
              <a:buNone/>
            </a:pPr>
            <a:endParaRPr/>
          </a:p>
        </p:txBody>
      </p:sp>
      <p:sp>
        <p:nvSpPr>
          <p:cNvPr id="404" name="Google Shape;404;p19: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19: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06" name="Google Shape;406;p19: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407" name="Google Shape;407;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8" name="Google Shape;418;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solidFill>
                  <a:schemeClr val="dk1"/>
                </a:solidFill>
              </a:rPr>
              <a:t>Removing Duplicate </a:t>
            </a:r>
            <a:r>
              <a:rPr lang="en-US" b="1"/>
              <a:t>D</a:t>
            </a:r>
            <a:r>
              <a:rPr lang="en-US" b="1">
                <a:solidFill>
                  <a:schemeClr val="dk1"/>
                </a:solidFill>
              </a:rPr>
              <a:t>ata</a:t>
            </a:r>
            <a:endParaRPr/>
          </a:p>
          <a:p>
            <a:pPr marL="0" lvl="0" indent="0" algn="l" rtl="0">
              <a:spcBef>
                <a:spcPts val="0"/>
              </a:spcBef>
              <a:spcAft>
                <a:spcPts val="0"/>
              </a:spcAft>
              <a:buNone/>
            </a:pPr>
            <a:r>
              <a:rPr lang="en-US">
                <a:solidFill>
                  <a:schemeClr val="dk1"/>
                </a:solidFill>
              </a:rPr>
              <a:t>In addition to missing data, you will often encounter duplicated data in real-world datasets. Fortunately, pandas provides an easy means of detecting and removing duplicate entries.</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Identifying Duplicates: Duplicated</a:t>
            </a:r>
            <a:endParaRPr/>
          </a:p>
          <a:p>
            <a:pPr marL="0" lvl="0" indent="0" algn="l" rtl="0">
              <a:spcBef>
                <a:spcPts val="0"/>
              </a:spcBef>
              <a:spcAft>
                <a:spcPts val="0"/>
              </a:spcAft>
              <a:buNone/>
            </a:pPr>
            <a:r>
              <a:rPr lang="en-US">
                <a:solidFill>
                  <a:schemeClr val="dk1"/>
                </a:solidFill>
              </a:rPr>
              <a:t>You can easily spot duplicate values using the duplicated method in pandas, which returns a Boolean mask indicating whether an entry in a DataFrame is a duplicate of an earlier one. Let's create another example DataFrame to see this in action.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Dropping Duplicates: drop_duplicates</a:t>
            </a:r>
            <a:endParaRPr b="1">
              <a:solidFill>
                <a:schemeClr val="dk1"/>
              </a:solidFill>
            </a:endParaRPr>
          </a:p>
          <a:p>
            <a:pPr marL="0" lvl="0" indent="0" algn="l" rtl="0">
              <a:spcBef>
                <a:spcPts val="0"/>
              </a:spcBef>
              <a:spcAft>
                <a:spcPts val="0"/>
              </a:spcAft>
              <a:buNone/>
            </a:pPr>
            <a:r>
              <a:rPr lang="en-US">
                <a:solidFill>
                  <a:schemeClr val="dk1"/>
                </a:solidFill>
              </a:rPr>
              <a:t>drop_duplicates simply returns a copy of the data for which the duplicated </a:t>
            </a:r>
            <a:r>
              <a:rPr lang="en-US" b="0" i="0">
                <a:solidFill>
                  <a:schemeClr val="dk1"/>
                </a:solidFill>
              </a:rPr>
              <a:t>values are </a:t>
            </a:r>
            <a:r>
              <a:rPr lang="en-US"/>
              <a:t>False.</a:t>
            </a:r>
            <a:endParaRPr/>
          </a:p>
        </p:txBody>
      </p:sp>
      <p:sp>
        <p:nvSpPr>
          <p:cNvPr id="419" name="Google Shape;419;p2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0" name="Google Shape;420;p2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21" name="Google Shape;421;p2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422" name="Google Shape;422;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1">
                <a:solidFill>
                  <a:schemeClr val="dk1"/>
                </a:solidFill>
              </a:rPr>
              <a:t>Combining Datasets: Merge and Join</a:t>
            </a:r>
            <a:endParaRPr/>
          </a:p>
          <a:p>
            <a:pPr marL="0" lvl="0" indent="0" algn="l" rtl="0">
              <a:spcBef>
                <a:spcPts val="0"/>
              </a:spcBef>
              <a:spcAft>
                <a:spcPts val="0"/>
              </a:spcAft>
              <a:buNone/>
            </a:pPr>
            <a:r>
              <a:rPr lang="en-US">
                <a:solidFill>
                  <a:schemeClr val="dk1"/>
                </a:solidFill>
              </a:rPr>
              <a:t>Your most interesting analyses will often come from data melded together from more than one source. Because of this, panda provides several methods of merging and joining datasets to make this necessary job easier:</a:t>
            </a:r>
            <a:endParaRPr/>
          </a:p>
          <a:p>
            <a:pPr marL="171450" lvl="0" indent="-171450" algn="l" rtl="0">
              <a:spcBef>
                <a:spcPts val="0"/>
              </a:spcBef>
              <a:spcAft>
                <a:spcPts val="0"/>
              </a:spcAft>
              <a:buClr>
                <a:schemeClr val="dk1"/>
              </a:buClr>
              <a:buSzPts val="1200"/>
              <a:buFont typeface="Arial"/>
              <a:buChar char="•"/>
            </a:pPr>
            <a:r>
              <a:rPr lang="en-US" b="1">
                <a:solidFill>
                  <a:schemeClr val="dk1"/>
                </a:solidFill>
              </a:rPr>
              <a:t>pandas.merge</a:t>
            </a:r>
            <a:r>
              <a:rPr lang="en-US">
                <a:solidFill>
                  <a:schemeClr val="dk1"/>
                </a:solidFill>
              </a:rPr>
              <a:t> connects rows in DataFrames based on one or more keys.</a:t>
            </a:r>
            <a:endParaRPr/>
          </a:p>
          <a:p>
            <a:pPr marL="171450" lvl="0" indent="-171450" algn="l" rtl="0">
              <a:spcBef>
                <a:spcPts val="0"/>
              </a:spcBef>
              <a:spcAft>
                <a:spcPts val="0"/>
              </a:spcAft>
              <a:buClr>
                <a:schemeClr val="dk1"/>
              </a:buClr>
              <a:buSzPts val="1200"/>
              <a:buFont typeface="Arial"/>
              <a:buChar char="•"/>
            </a:pPr>
            <a:r>
              <a:rPr lang="en-US" b="1">
                <a:solidFill>
                  <a:schemeClr val="dk1"/>
                </a:solidFill>
              </a:rPr>
              <a:t>pandas.concat</a:t>
            </a:r>
            <a:r>
              <a:rPr lang="en-US">
                <a:solidFill>
                  <a:schemeClr val="dk1"/>
                </a:solidFill>
              </a:rPr>
              <a:t> concatenates or “stacks” together objects along an axis.</a:t>
            </a:r>
            <a:endParaRPr/>
          </a:p>
          <a:p>
            <a:pPr marL="171450" lvl="0" indent="-171450" algn="l" rtl="0">
              <a:spcBef>
                <a:spcPts val="0"/>
              </a:spcBef>
              <a:spcAft>
                <a:spcPts val="0"/>
              </a:spcAft>
              <a:buClr>
                <a:schemeClr val="dk1"/>
              </a:buClr>
              <a:buSzPts val="1200"/>
              <a:buFont typeface="Arial"/>
              <a:buChar char="•"/>
            </a:pPr>
            <a:r>
              <a:rPr lang="en-US">
                <a:solidFill>
                  <a:schemeClr val="dk1"/>
                </a:solidFill>
              </a:rPr>
              <a:t>The </a:t>
            </a:r>
            <a:r>
              <a:rPr lang="en-US" b="1">
                <a:solidFill>
                  <a:schemeClr val="dk1"/>
                </a:solidFill>
              </a:rPr>
              <a:t>combine_first</a:t>
            </a:r>
            <a:r>
              <a:rPr lang="en-US">
                <a:solidFill>
                  <a:schemeClr val="dk1"/>
                </a:solidFill>
              </a:rPr>
              <a:t> instance method enables you to splice together overlapping data to fill in missing values in one object with values from another.</a:t>
            </a:r>
            <a:endParaRPr/>
          </a:p>
          <a:p>
            <a:pPr marL="0" lvl="0" indent="0" algn="l" rtl="0">
              <a:spcBef>
                <a:spcPts val="0"/>
              </a:spcBef>
              <a:spcAft>
                <a:spcPts val="0"/>
              </a:spcAft>
              <a:buNone/>
            </a:pPr>
            <a:endParaRPr/>
          </a:p>
          <a:p>
            <a:pPr marL="0" lvl="0" indent="0" algn="l" rtl="0">
              <a:spcBef>
                <a:spcPts val="0"/>
              </a:spcBef>
              <a:spcAft>
                <a:spcPts val="0"/>
              </a:spcAft>
              <a:buNone/>
            </a:pPr>
            <a:r>
              <a:rPr lang="en-US" b="1">
                <a:solidFill>
                  <a:schemeClr val="dk1"/>
                </a:solidFill>
              </a:rPr>
              <a:t>Categories of Joins</a:t>
            </a:r>
            <a:endParaRPr/>
          </a:p>
          <a:p>
            <a:pPr marL="0" lvl="0" indent="0" algn="l" rtl="0">
              <a:spcBef>
                <a:spcPts val="0"/>
              </a:spcBef>
              <a:spcAft>
                <a:spcPts val="0"/>
              </a:spcAft>
              <a:buNone/>
            </a:pPr>
            <a:r>
              <a:rPr lang="en-US">
                <a:solidFill>
                  <a:schemeClr val="dk1"/>
                </a:solidFill>
              </a:rPr>
              <a:t>Merge carries out several types of joins: one-to-one, many-to-one, and many-to-many. You use the same basic function call to implement all of them, and we will examine all three (because you will need all three at some point in your data delving, depending on the data). We will start with one-to-one joins because they are generally the simplest example.</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b="1">
                <a:solidFill>
                  <a:schemeClr val="dk1"/>
                </a:solidFill>
              </a:rPr>
              <a:t>Concatenation in NumPy</a:t>
            </a:r>
            <a:endParaRPr/>
          </a:p>
          <a:p>
            <a:pPr marL="0" lvl="0" indent="0" algn="l" rtl="0">
              <a:spcBef>
                <a:spcPts val="0"/>
              </a:spcBef>
              <a:spcAft>
                <a:spcPts val="0"/>
              </a:spcAft>
              <a:buNone/>
            </a:pPr>
            <a:r>
              <a:rPr lang="en-US">
                <a:solidFill>
                  <a:schemeClr val="dk1"/>
                </a:solidFill>
              </a:rPr>
              <a:t>Concatenation in pandas is built from the concatenation functionality for NumPy arrays</a:t>
            </a:r>
            <a:r>
              <a:rPr lang="en-US"/>
              <a: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Concatenation in pandas</a:t>
            </a:r>
            <a:endParaRPr/>
          </a:p>
          <a:p>
            <a:pPr marL="0" lvl="0" indent="0" algn="l" rtl="0">
              <a:spcBef>
                <a:spcPts val="0"/>
              </a:spcBef>
              <a:spcAft>
                <a:spcPts val="0"/>
              </a:spcAft>
              <a:buNone/>
            </a:pPr>
            <a:r>
              <a:rPr lang="en-US">
                <a:solidFill>
                  <a:schemeClr val="dk1"/>
                </a:solidFill>
              </a:rPr>
              <a:t>Pandas has a function, pd.concat(), that can be used for a simple concatenation of Series or DataFrame objects in similar manner to np.concatenate() with ndarrays.</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US" b="1">
                <a:solidFill>
                  <a:schemeClr val="dk1"/>
                </a:solidFill>
              </a:rPr>
              <a:t>Concatenation with Joins</a:t>
            </a:r>
            <a:endParaRPr/>
          </a:p>
          <a:p>
            <a:pPr marL="0" lvl="0" indent="0" algn="l" rtl="0">
              <a:spcBef>
                <a:spcPts val="0"/>
              </a:spcBef>
              <a:spcAft>
                <a:spcPts val="0"/>
              </a:spcAft>
              <a:buNone/>
            </a:pPr>
            <a:r>
              <a:rPr lang="en-US">
                <a:solidFill>
                  <a:schemeClr val="dk1"/>
                </a:solidFill>
              </a:rPr>
              <a:t>Just as you did with merge above, you can use inner and outer joins when concatenating DataFrames with different sets of column names.</a:t>
            </a:r>
            <a:endParaRPr/>
          </a:p>
        </p:txBody>
      </p:sp>
      <p:sp>
        <p:nvSpPr>
          <p:cNvPr id="432" name="Google Shape;432;p21: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3" name="Google Shape;433;p21: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34" name="Google Shape;434;p21: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435" name="Google Shape;435;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11" name="Google Shape;211;p2: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13" name="Google Shape;213;p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214" name="Google Shape;214;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8" name="Google Shape;448;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b="1">
                <a:solidFill>
                  <a:schemeClr val="dk1"/>
                </a:solidFill>
              </a:rPr>
              <a:t>Exploratory Statistics and Visualization</a:t>
            </a:r>
            <a:endParaRPr/>
          </a:p>
          <a:p>
            <a:pPr marL="0" marR="0" lvl="0" indent="0" algn="l" rtl="0">
              <a:lnSpc>
                <a:spcPct val="100000"/>
              </a:lnSpc>
              <a:spcBef>
                <a:spcPts val="0"/>
              </a:spcBef>
              <a:spcAft>
                <a:spcPts val="0"/>
              </a:spcAft>
              <a:buClr>
                <a:schemeClr val="dk1"/>
              </a:buClr>
              <a:buSzPts val="1200"/>
              <a:buFont typeface="Calibri"/>
              <a:buNone/>
            </a:pPr>
            <a:r>
              <a:rPr lang="en-US">
                <a:solidFill>
                  <a:schemeClr val="dk1"/>
                </a:solidFill>
              </a:rPr>
              <a:t>Often, when probing a new dataset, it is invaluable to get high-level information about what the dataset holds. Earlier in this section, we discussed using methods such as DataFrame.info, DataFrame.head, and DataFrame.tail to examine some aspects of a DataFrame. While these methods are critical, they are on their own often insufficient to get enough information to know how to approach a new dataset. This is where exploratory statistics and visualizations for datasets is useful.</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solidFill>
                  <a:schemeClr val="dk1"/>
                </a:solidFill>
              </a:rPr>
              <a:t>One of the first methods we can use to better understand this dataset is DataFrame.shape.</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solidFill>
                  <a:schemeClr val="dk1"/>
                </a:solidFill>
              </a:rPr>
              <a:t>To get a better idea of the contents of each column, we can use DataFrame.describe, which returns the maximum value, minimum value, mean, and standard deviation of numeric values in each columns, as well as the quartiles for each column.</a:t>
            </a:r>
            <a:endParaRPr/>
          </a:p>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solidFill>
                  <a:schemeClr val="dk1"/>
                </a:solidFill>
              </a:rPr>
              <a:t>Note that you can also examine specific descriptive statistics for columns without having to invoke DataFrame.describe.</a:t>
            </a:r>
            <a:endParaRPr/>
          </a:p>
          <a:p>
            <a:pPr marL="0" lvl="0" indent="0" algn="l" rtl="0">
              <a:spcBef>
                <a:spcPts val="0"/>
              </a:spcBef>
              <a:spcAft>
                <a:spcPts val="0"/>
              </a:spcAft>
              <a:buNone/>
            </a:pPr>
            <a:endParaRPr/>
          </a:p>
        </p:txBody>
      </p:sp>
      <p:sp>
        <p:nvSpPr>
          <p:cNvPr id="449" name="Google Shape;449;p22: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0" name="Google Shape;450;p22: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51" name="Google Shape;451;p22: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452" name="Google Shape;452;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1" name="Google Shape;461;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2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2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64" name="Google Shape;464;p2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465" name="Google Shape;465;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0" name="Google Shape;470;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200"/>
              <a:buFont typeface="Calibri"/>
              <a:buNone/>
            </a:pPr>
            <a:r>
              <a:rPr lang="en-US"/>
              <a:t>Machine learning powers many of the remarkable results that the data revolution has produced in science, medicine, and business. It </a:t>
            </a:r>
            <a:r>
              <a:rPr lang="en-US" sz="900"/>
              <a:t>automates data extrapolation and classification. Better still, it is fun! Python has a powerful library for ML in scikit-learn, which enables those studying and performing data science to use efficient algorithms without getting mired in the details of programming those algorithms.</a:t>
            </a:r>
            <a:endParaRPr/>
          </a:p>
          <a:p>
            <a:pPr marL="0" marR="0" lvl="0" indent="0" algn="l" rtl="0">
              <a:lnSpc>
                <a:spcPct val="90000"/>
              </a:lnSpc>
              <a:spcBef>
                <a:spcPts val="333"/>
              </a:spcBef>
              <a:spcAft>
                <a:spcPts val="0"/>
              </a:spcAft>
              <a:buClr>
                <a:schemeClr val="dk1"/>
              </a:buClr>
              <a:buSzPts val="900"/>
              <a:buFont typeface="Calibri"/>
              <a:buNone/>
            </a:pPr>
            <a:endParaRPr sz="900"/>
          </a:p>
          <a:p>
            <a:pPr marL="0" marR="0" lvl="0" indent="0" algn="l" rtl="0">
              <a:lnSpc>
                <a:spcPct val="90000"/>
              </a:lnSpc>
              <a:spcBef>
                <a:spcPts val="333"/>
              </a:spcBef>
              <a:spcAft>
                <a:spcPts val="0"/>
              </a:spcAft>
              <a:buClr>
                <a:schemeClr val="dk1"/>
              </a:buClr>
              <a:buSzPts val="900"/>
              <a:buFont typeface="Calibri"/>
              <a:buNone/>
            </a:pPr>
            <a:r>
              <a:rPr lang="en-US" sz="900" b="1"/>
              <a:t>Generic Example</a:t>
            </a:r>
            <a:endParaRPr/>
          </a:p>
          <a:p>
            <a:pPr marL="0" marR="0" lvl="0" indent="0" algn="l" rtl="0">
              <a:lnSpc>
                <a:spcPct val="90000"/>
              </a:lnSpc>
              <a:spcBef>
                <a:spcPts val="333"/>
              </a:spcBef>
              <a:spcAft>
                <a:spcPts val="0"/>
              </a:spcAft>
              <a:buClr>
                <a:schemeClr val="dk1"/>
              </a:buClr>
              <a:buSzPts val="900"/>
              <a:buFont typeface="Calibri"/>
              <a:buNone/>
            </a:pPr>
            <a:endParaRPr sz="900"/>
          </a:p>
          <a:p>
            <a:pPr marL="0" marR="0" lvl="0" indent="0" algn="l" rtl="0">
              <a:lnSpc>
                <a:spcPct val="90000"/>
              </a:lnSpc>
              <a:spcBef>
                <a:spcPts val="333"/>
              </a:spcBef>
              <a:spcAft>
                <a:spcPts val="0"/>
              </a:spcAft>
              <a:buClr>
                <a:schemeClr val="dk1"/>
              </a:buClr>
              <a:buSzPts val="900"/>
              <a:buFont typeface="Quattrocento Sans"/>
              <a:buNone/>
            </a:pPr>
            <a:r>
              <a:rPr lang="en-US" sz="900">
                <a:latin typeface="Quattrocento Sans"/>
                <a:ea typeface="Quattrocento Sans"/>
                <a:cs typeface="Quattrocento Sans"/>
                <a:sym typeface="Quattrocento Sans"/>
              </a:rPr>
              <a:t>A leading music-streaming service uses scikit-learn to power its music recommendations.</a:t>
            </a:r>
            <a:endParaRPr sz="1000" b="0" i="0"/>
          </a:p>
          <a:p>
            <a:pPr marL="0" marR="0" lvl="0" indent="0" algn="l" rtl="0">
              <a:lnSpc>
                <a:spcPct val="90000"/>
              </a:lnSpc>
              <a:spcBef>
                <a:spcPts val="333"/>
              </a:spcBef>
              <a:spcAft>
                <a:spcPts val="0"/>
              </a:spcAft>
              <a:buClr>
                <a:schemeClr val="dk1"/>
              </a:buClr>
              <a:buSzPts val="900"/>
              <a:buFont typeface="Calibri"/>
              <a:buNone/>
            </a:pPr>
            <a:endParaRPr sz="900"/>
          </a:p>
          <a:p>
            <a:pPr marL="0" marR="0" lvl="0" indent="0" algn="l" rtl="0">
              <a:lnSpc>
                <a:spcPct val="90000"/>
              </a:lnSpc>
              <a:spcBef>
                <a:spcPts val="333"/>
              </a:spcBef>
              <a:spcAft>
                <a:spcPts val="0"/>
              </a:spcAft>
              <a:buClr>
                <a:schemeClr val="dk1"/>
              </a:buClr>
              <a:buSzPts val="900"/>
              <a:buFont typeface="Calibri"/>
              <a:buNone/>
            </a:pPr>
            <a:endParaRPr sz="900"/>
          </a:p>
          <a:p>
            <a:pPr marL="0" marR="0" lvl="0" indent="0" algn="l" rtl="0">
              <a:lnSpc>
                <a:spcPct val="90000"/>
              </a:lnSpc>
              <a:spcBef>
                <a:spcPts val="333"/>
              </a:spcBef>
              <a:spcAft>
                <a:spcPts val="0"/>
              </a:spcAft>
              <a:buClr>
                <a:schemeClr val="dk1"/>
              </a:buClr>
              <a:buSzPts val="900"/>
              <a:buFont typeface="Calibri"/>
              <a:buNone/>
            </a:pPr>
            <a:r>
              <a:rPr lang="en-US" sz="900" b="1"/>
              <a:t>Specific Example</a:t>
            </a:r>
            <a:endParaRPr/>
          </a:p>
          <a:p>
            <a:pPr marL="0" marR="0" lvl="0" indent="0" algn="l" rtl="0">
              <a:lnSpc>
                <a:spcPct val="90000"/>
              </a:lnSpc>
              <a:spcBef>
                <a:spcPts val="333"/>
              </a:spcBef>
              <a:spcAft>
                <a:spcPts val="0"/>
              </a:spcAft>
              <a:buClr>
                <a:schemeClr val="dk1"/>
              </a:buClr>
              <a:buSzPts val="900"/>
              <a:buFont typeface="Calibri"/>
              <a:buNone/>
            </a:pPr>
            <a:endParaRPr sz="900"/>
          </a:p>
          <a:p>
            <a:pPr marL="0" marR="0" lvl="0" indent="0" algn="l" rtl="0">
              <a:lnSpc>
                <a:spcPct val="90000"/>
              </a:lnSpc>
              <a:spcBef>
                <a:spcPts val="333"/>
              </a:spcBef>
              <a:spcAft>
                <a:spcPts val="0"/>
              </a:spcAft>
              <a:buClr>
                <a:schemeClr val="dk1"/>
              </a:buClr>
              <a:buSzPts val="900"/>
              <a:buFont typeface="Quattrocento Sans"/>
              <a:buNone/>
            </a:pPr>
            <a:r>
              <a:rPr lang="en-US" sz="900" b="0" i="0" u="none" strike="noStrike">
                <a:solidFill>
                  <a:schemeClr val="dk1"/>
                </a:solidFill>
                <a:latin typeface="Quattrocento Sans"/>
                <a:ea typeface="Quattrocento Sans"/>
                <a:cs typeface="Quattrocento Sans"/>
                <a:sym typeface="Quattrocento Sans"/>
              </a:rPr>
              <a:t>Spotify uses scikit-learn to power its music recommendations for listeners. Per Erik Bernhardsson, Engineering Manager Music Discovery and Machine Learning at Spotify, “</a:t>
            </a:r>
            <a:r>
              <a:rPr lang="en-US" sz="900" b="0" i="1">
                <a:solidFill>
                  <a:schemeClr val="dk1"/>
                </a:solidFill>
                <a:latin typeface="Quattrocento Sans"/>
                <a:ea typeface="Quattrocento Sans"/>
                <a:cs typeface="Quattrocento Sans"/>
                <a:sym typeface="Quattrocento Sans"/>
              </a:rPr>
              <a:t>Scikit-learn provides a toolbox with solid implementations of a bunch of state-of-the-art models and makes it easy to plug them into existing applications. We’ve been using it quite a lot for music recommendations at Spotify, and I think it’s the most well-designed ML package I’ve seen so far</a:t>
            </a:r>
            <a:r>
              <a:rPr lang="en-US" sz="900" b="0" i="0">
                <a:solidFill>
                  <a:schemeClr val="dk1"/>
                </a:solidFill>
                <a:latin typeface="Quattrocento Sans"/>
                <a:ea typeface="Quattrocento Sans"/>
                <a:cs typeface="Quattrocento Sans"/>
                <a:sym typeface="Quattrocento Sans"/>
              </a:rPr>
              <a:t>.” </a:t>
            </a:r>
            <a:r>
              <a:rPr lang="en-US" sz="900" b="0" i="0" u="none" strike="noStrike">
                <a:solidFill>
                  <a:schemeClr val="dk1"/>
                </a:solidFill>
                <a:latin typeface="Quattrocento Sans"/>
                <a:ea typeface="Quattrocento Sans"/>
                <a:cs typeface="Quattrocento Sans"/>
                <a:sym typeface="Quattrocento Sans"/>
              </a:rPr>
              <a:t>(</a:t>
            </a:r>
            <a:r>
              <a:rPr lang="en-US" sz="900" b="0" i="0" u="sng">
                <a:solidFill>
                  <a:schemeClr val="dk1"/>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https://scikit-learn.org/stable/testimonials/testimonials.html</a:t>
            </a:r>
            <a:r>
              <a:rPr lang="en-US" sz="900" b="0" i="0" u="none">
                <a:solidFill>
                  <a:schemeClr val="dk1"/>
                </a:solidFill>
                <a:latin typeface="Quattrocento Sans"/>
                <a:ea typeface="Quattrocento Sans"/>
                <a:cs typeface="Quattrocento Sans"/>
                <a:sym typeface="Quattrocento Sans"/>
              </a:rPr>
              <a:t>).</a:t>
            </a:r>
            <a:endParaRPr sz="900"/>
          </a:p>
        </p:txBody>
      </p:sp>
      <p:sp>
        <p:nvSpPr>
          <p:cNvPr id="471" name="Google Shape;471;p2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2" name="Google Shape;472;p2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73" name="Google Shape;473;p2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474" name="Google Shape;47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1" name="Google Shape;481;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1"/>
              <a:t>Notes:</a:t>
            </a:r>
            <a:endParaRPr/>
          </a:p>
          <a:p>
            <a:pPr marL="237368" lvl="0" indent="-237368" algn="l" rtl="0">
              <a:spcBef>
                <a:spcPts val="0"/>
              </a:spcBef>
              <a:spcAft>
                <a:spcPts val="0"/>
              </a:spcAft>
              <a:buClr>
                <a:schemeClr val="dk1"/>
              </a:buClr>
              <a:buSzPts val="1200"/>
              <a:buFont typeface="Arial"/>
              <a:buChar char="•"/>
            </a:pPr>
            <a:r>
              <a:rPr lang="en-US"/>
              <a:t>Data science is evolving. It began simply trying to figure out what happened in the past.</a:t>
            </a:r>
            <a:endParaRPr/>
          </a:p>
          <a:p>
            <a:pPr marL="237368" lvl="0" indent="-237368" algn="l" rtl="0">
              <a:spcBef>
                <a:spcPts val="0"/>
              </a:spcBef>
              <a:spcAft>
                <a:spcPts val="0"/>
              </a:spcAft>
              <a:buClr>
                <a:schemeClr val="dk1"/>
              </a:buClr>
              <a:buSzPts val="1200"/>
              <a:buFont typeface="Arial"/>
              <a:buChar char="•"/>
            </a:pPr>
            <a:r>
              <a:rPr lang="en-US"/>
              <a:t>Then it began going deeper and discovering why it happened.</a:t>
            </a:r>
            <a:endParaRPr/>
          </a:p>
          <a:p>
            <a:pPr marL="237368" lvl="0" indent="-237368" algn="l" rtl="0">
              <a:spcBef>
                <a:spcPts val="0"/>
              </a:spcBef>
              <a:spcAft>
                <a:spcPts val="0"/>
              </a:spcAft>
              <a:buClr>
                <a:schemeClr val="dk1"/>
              </a:buClr>
              <a:buSzPts val="1200"/>
              <a:buFont typeface="Arial"/>
              <a:buChar char="•"/>
            </a:pPr>
            <a:r>
              <a:rPr lang="en-US"/>
              <a:t>Then it started predicting the future and figuring out what will happen.</a:t>
            </a:r>
            <a:endParaRPr/>
          </a:p>
          <a:p>
            <a:pPr marL="237368" lvl="0" indent="-237368" algn="l" rtl="0">
              <a:spcBef>
                <a:spcPts val="0"/>
              </a:spcBef>
              <a:spcAft>
                <a:spcPts val="0"/>
              </a:spcAft>
              <a:buClr>
                <a:schemeClr val="dk1"/>
              </a:buClr>
              <a:buSzPts val="1200"/>
              <a:buFont typeface="Arial"/>
              <a:buChar char="•"/>
            </a:pPr>
            <a:r>
              <a:rPr lang="en-US"/>
              <a:t>The final goal is to not only figure out what will happen but to make decisions preemptively and take actions automatically.</a:t>
            </a:r>
            <a:endParaRPr b="1"/>
          </a:p>
          <a:p>
            <a:pPr marL="0" lvl="0" indent="0" algn="l" rtl="0">
              <a:spcBef>
                <a:spcPts val="0"/>
              </a:spcBef>
              <a:spcAft>
                <a:spcPts val="0"/>
              </a:spcAft>
              <a:buNone/>
            </a:pPr>
            <a:endParaRPr b="1"/>
          </a:p>
          <a:p>
            <a:pPr marL="0" lvl="0" indent="0" algn="l" rtl="0">
              <a:spcBef>
                <a:spcPts val="0"/>
              </a:spcBef>
              <a:spcAft>
                <a:spcPts val="0"/>
              </a:spcAft>
              <a:buNone/>
            </a:pPr>
            <a:r>
              <a:rPr lang="en-US" b="1"/>
              <a:t>References</a:t>
            </a:r>
            <a:r>
              <a:rPr lang="en-US"/>
              <a:t>: </a:t>
            </a:r>
            <a:endParaRPr/>
          </a:p>
          <a:p>
            <a:pPr marL="0" lvl="0" indent="0" algn="l" rtl="0">
              <a:spcBef>
                <a:spcPts val="0"/>
              </a:spcBef>
              <a:spcAft>
                <a:spcPts val="0"/>
              </a:spcAft>
              <a:buNone/>
            </a:pPr>
            <a:r>
              <a:rPr lang="en-US"/>
              <a:t>Microsoft: DATA203x Data Science and Machine Learning Essentials, </a:t>
            </a:r>
            <a:r>
              <a:rPr lang="en-US" u="sng">
                <a:solidFill>
                  <a:schemeClr val="hlink"/>
                </a:solidFill>
                <a:hlinkClick r:id="rId3"/>
              </a:rPr>
              <a:t>https://www.edx.org/</a:t>
            </a:r>
            <a:endParaRPr/>
          </a:p>
          <a:p>
            <a:pPr marL="0" lvl="0" indent="0" algn="l" rtl="0">
              <a:lnSpc>
                <a:spcPct val="100000"/>
              </a:lnSpc>
              <a:spcBef>
                <a:spcPts val="0"/>
              </a:spcBef>
              <a:spcAft>
                <a:spcPts val="0"/>
              </a:spcAft>
              <a:buNone/>
            </a:pPr>
            <a:endParaRPr/>
          </a:p>
        </p:txBody>
      </p:sp>
      <p:sp>
        <p:nvSpPr>
          <p:cNvPr id="482" name="Google Shape;482;p2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483" name="Google Shape;483;p2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93424"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484" name="Google Shape;484;p2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485" name="Google Shape;485;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24</a:t>
            </a:fld>
            <a:endParaRPr>
              <a:solidFill>
                <a:srgbClr val="000000"/>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5" name="Google Shape;505;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latin typeface="Calibri"/>
                <a:ea typeface="Calibri"/>
                <a:cs typeface="Calibri"/>
                <a:sym typeface="Calibri"/>
              </a:rPr>
              <a:t>Technically, machine learning is a method of data analysis that automates analytical model building.</a:t>
            </a:r>
            <a:endParaRPr/>
          </a:p>
          <a:p>
            <a:pPr marL="0" lvl="0" indent="0" algn="l" rtl="0">
              <a:spcBef>
                <a:spcPts val="0"/>
              </a:spcBef>
              <a:spcAft>
                <a:spcPts val="0"/>
              </a:spcAft>
              <a:buNone/>
            </a:pPr>
            <a:r>
              <a:rPr lang="en-US" sz="1200">
                <a:latin typeface="Calibri"/>
                <a:ea typeface="Calibri"/>
                <a:cs typeface="Calibri"/>
                <a:sym typeface="Calibri"/>
              </a:rPr>
              <a:t>But we can think of it as a technique to train artificially-intelligent systems without needing to be specifically programmed. </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Instead, you create an algorithm that takes in data and uses statistics to predict an output that’s reasonably correct.</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If you’ve bought something on the internet and seen “related products” for you to buy, those suggested products were almost certainly selected using a machine learning algorithm. </a:t>
            </a:r>
            <a:endParaRPr/>
          </a:p>
          <a:p>
            <a:pPr marL="0" lvl="0" indent="0" algn="l" rtl="0">
              <a:spcBef>
                <a:spcPts val="0"/>
              </a:spcBef>
              <a:spcAft>
                <a:spcPts val="0"/>
              </a:spcAft>
              <a:buNone/>
            </a:pPr>
            <a:r>
              <a:rPr lang="en-US" sz="1200">
                <a:latin typeface="Calibri"/>
                <a:ea typeface="Calibri"/>
                <a:cs typeface="Calibri"/>
                <a:sym typeface="Calibri"/>
              </a:rPr>
              <a:t>Or, if you’re watching a Netflix shows and it suggests other shows to check out–Netflix picked those shows using a machine learning algorithm.</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Terms are often used interchangeably. </a:t>
            </a:r>
            <a:endParaRPr/>
          </a:p>
          <a:p>
            <a:pPr marL="0" lvl="0" indent="0" algn="l" rtl="0">
              <a:spcBef>
                <a:spcPts val="0"/>
              </a:spcBef>
              <a:spcAft>
                <a:spcPts val="0"/>
              </a:spcAft>
              <a:buNone/>
            </a:pPr>
            <a:endParaRPr sz="1200">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One funny and true way of remembering the difference, is that when you’re trying to sell a product, you call it AI. When you’re trying to hire someone to build the product, you call it Machine Learning.</a:t>
            </a:r>
            <a:endParaRPr/>
          </a:p>
        </p:txBody>
      </p:sp>
      <p:sp>
        <p:nvSpPr>
          <p:cNvPr id="506" name="Google Shape;506;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25</a:t>
            </a:fld>
            <a:endParaRPr>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Okay, quick, simple example: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So, like I said, machine learning works through algorithms that </a:t>
            </a:r>
            <a:r>
              <a:rPr lang="en-US" sz="1200">
                <a:latin typeface="Calibri"/>
                <a:ea typeface="Calibri"/>
                <a:cs typeface="Calibri"/>
                <a:sym typeface="Calibri"/>
              </a:rPr>
              <a:t>take in data and use statistics to predict a reasonably correct output.</a:t>
            </a:r>
            <a:endParaRPr/>
          </a:p>
          <a:p>
            <a:pPr marL="0" lvl="0" indent="0" algn="l" rtl="0">
              <a:spcBef>
                <a:spcPts val="0"/>
              </a:spcBef>
              <a:spcAft>
                <a:spcPts val="0"/>
              </a:spcAft>
              <a:buNone/>
            </a:pPr>
            <a:endParaRPr/>
          </a:p>
          <a:p>
            <a:pPr marL="0" lvl="0" indent="0" algn="l" rtl="0">
              <a:spcBef>
                <a:spcPts val="0"/>
              </a:spcBef>
              <a:spcAft>
                <a:spcPts val="0"/>
              </a:spcAft>
              <a:buNone/>
            </a:pPr>
            <a:r>
              <a:rPr lang="en-US"/>
              <a:t>As an example, imagine you’re trying to predict whether someone rents or owns their home.</a:t>
            </a:r>
            <a:endParaRPr/>
          </a:p>
          <a:p>
            <a:pPr marL="0" lvl="0" indent="0" algn="l" rtl="0">
              <a:spcBef>
                <a:spcPts val="0"/>
              </a:spcBef>
              <a:spcAft>
                <a:spcPts val="0"/>
              </a:spcAft>
              <a:buNone/>
            </a:pPr>
            <a:endParaRPr/>
          </a:p>
          <a:p>
            <a:pPr marL="0" lvl="0" indent="0" algn="l" rtl="0">
              <a:spcBef>
                <a:spcPts val="0"/>
              </a:spcBef>
              <a:spcAft>
                <a:spcPts val="0"/>
              </a:spcAft>
              <a:buNone/>
            </a:pPr>
            <a:r>
              <a:rPr lang="en-US"/>
              <a:t>To do this, we’d need a bunch of data about all kinds of people who both rent and own homes. </a:t>
            </a:r>
            <a:endParaRPr/>
          </a:p>
          <a:p>
            <a:pPr marL="0" lvl="0" indent="0" algn="l" rtl="0">
              <a:spcBef>
                <a:spcPts val="0"/>
              </a:spcBef>
              <a:spcAft>
                <a:spcPts val="0"/>
              </a:spcAft>
              <a:buNone/>
            </a:pPr>
            <a:r>
              <a:rPr lang="en-US"/>
              <a:t>In this example, we have their age, their income, their education level, gender, and of course, whether they own or rent. </a:t>
            </a:r>
            <a:endParaRPr/>
          </a:p>
          <a:p>
            <a:pPr marL="0" lvl="0" indent="0" algn="l" rtl="0">
              <a:spcBef>
                <a:spcPts val="0"/>
              </a:spcBef>
              <a:spcAft>
                <a:spcPts val="0"/>
              </a:spcAft>
              <a:buNone/>
            </a:pPr>
            <a:endParaRPr/>
          </a:p>
          <a:p>
            <a:pPr marL="0" lvl="0" indent="0" algn="l" rtl="0">
              <a:spcBef>
                <a:spcPts val="0"/>
              </a:spcBef>
              <a:spcAft>
                <a:spcPts val="0"/>
              </a:spcAft>
              <a:buNone/>
            </a:pPr>
            <a:r>
              <a:rPr lang="en-US"/>
              <a:t>… remember it in a “model”</a:t>
            </a:r>
            <a:endParaRPr/>
          </a:p>
          <a:p>
            <a:pPr marL="0" lvl="0" indent="0" algn="l" rtl="0">
              <a:spcBef>
                <a:spcPts val="0"/>
              </a:spcBef>
              <a:spcAft>
                <a:spcPts val="0"/>
              </a:spcAft>
              <a:buNone/>
            </a:pPr>
            <a:endParaRPr/>
          </a:p>
          <a:p>
            <a:pPr marL="0" lvl="0" indent="0" algn="l" rtl="0">
              <a:spcBef>
                <a:spcPts val="0"/>
              </a:spcBef>
              <a:spcAft>
                <a:spcPts val="0"/>
              </a:spcAft>
              <a:buNone/>
            </a:pPr>
            <a:r>
              <a:rPr lang="en-US"/>
              <a:t>Then, we use that model: we put in the features of the person we’re trying to guess about and the model will give us its best prediction of whether or not that person owns or rents their home. </a:t>
            </a:r>
            <a:endParaRPr/>
          </a:p>
        </p:txBody>
      </p:sp>
      <p:sp>
        <p:nvSpPr>
          <p:cNvPr id="513" name="Google Shape;513;p28: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514" name="Google Shape;514;p2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93424"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515" name="Google Shape;515;p2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516" name="Google Shape;516;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26</a:t>
            </a:fld>
            <a:endParaRPr>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ML starts with data which can come from a variety of sources. You might pull in a large static dataset like historical weather temperatures or on-time flight arrivals to predict a likely outcome like global climate change or whether your flight from Chicago will arrive on time. There are also tools to capture and stream real-time data. Say you’re in a car race and telemetry is coming in at 1GB per second. If you could build a model that could predict when a pitstop is most needed based on “features” like tire pressure, fuel, and engine temp, would that be the difference between winning or not (or at least NOT crashing the car)? ☺</a:t>
            </a:r>
            <a:endParaRPr/>
          </a:p>
          <a:p>
            <a:pPr marL="0" lvl="0" indent="0" algn="l" rtl="0">
              <a:spcBef>
                <a:spcPts val="0"/>
              </a:spcBef>
              <a:spcAft>
                <a:spcPts val="0"/>
              </a:spcAft>
              <a:buNone/>
            </a:pPr>
            <a:endParaRPr/>
          </a:p>
          <a:p>
            <a:pPr marL="0" lvl="0" indent="0" algn="l" rtl="0">
              <a:spcBef>
                <a:spcPts val="0"/>
              </a:spcBef>
              <a:spcAft>
                <a:spcPts val="0"/>
              </a:spcAft>
              <a:buNone/>
            </a:pPr>
            <a:r>
              <a:rPr lang="en-US"/>
              <a:t>Most data typically needs to be "cleaned" before it is used. Examples of cleaning include removing rows with missing data, replacing missing data algorithmically, removing duplicate rows, and removing rows containing "outliers“. Data scientists will also perform “feature selection” or more advanced, math-intensive “feature engineering”--in which you’re optimizing your dataset to maximize its training potential. In practice, all of this can be very time-intensive and often consumes 50-80% of the time required to build the model.</a:t>
            </a:r>
            <a:endParaRPr/>
          </a:p>
          <a:p>
            <a:pPr marL="0" lvl="0" indent="0" algn="l" rtl="0">
              <a:spcBef>
                <a:spcPts val="0"/>
              </a:spcBef>
              <a:spcAft>
                <a:spcPts val="0"/>
              </a:spcAft>
              <a:buNone/>
            </a:pPr>
            <a:endParaRPr/>
          </a:p>
          <a:p>
            <a:pPr marL="0" lvl="0" indent="0" algn="l" rtl="0">
              <a:spcBef>
                <a:spcPts val="0"/>
              </a:spcBef>
              <a:spcAft>
                <a:spcPts val="0"/>
              </a:spcAft>
              <a:buNone/>
            </a:pPr>
            <a:r>
              <a:rPr lang="en-US"/>
              <a:t>Once the data is ready, you select an algorithm and "train" the model by allowing it to iterate over the data and find patterns. After that comes scoring and evaluating the model, which tells you how well the model can predict outcomes. Machine Learning is a trial and error process but fortunately there are some amazing open source tools and libraries to help you. You might have heard the term “deep learning”--this often refers to specific algorithms that can be used with popular frameworks like Keras, Tensorflow, and CNTK. When building ground-breaking predictive models with huge datasets, that’s also where the compute potential and flexibility of a cloud platform like Azure comes in.</a:t>
            </a:r>
            <a:endParaRPr/>
          </a:p>
        </p:txBody>
      </p:sp>
      <p:sp>
        <p:nvSpPr>
          <p:cNvPr id="531" name="Google Shape;531;p29: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532" name="Google Shape;532;p2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93424"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533" name="Google Shape;533;p2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534" name="Google Shape;534;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27</a:t>
            </a:fld>
            <a:endParaRPr>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3" name="Google Shape;56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Machine learning models fall into two broad categories: supervised and unsupervised. </a:t>
            </a:r>
            <a:endParaRPr/>
          </a:p>
          <a:p>
            <a:pPr marL="0" lvl="0" indent="0" algn="l" rtl="0">
              <a:spcBef>
                <a:spcPts val="339"/>
              </a:spcBef>
              <a:spcAft>
                <a:spcPts val="0"/>
              </a:spcAft>
              <a:buNone/>
            </a:pPr>
            <a:endParaRPr/>
          </a:p>
          <a:p>
            <a:pPr marL="0" lvl="0" indent="0" algn="l" rtl="0">
              <a:spcBef>
                <a:spcPts val="339"/>
              </a:spcBef>
              <a:spcAft>
                <a:spcPts val="0"/>
              </a:spcAft>
              <a:buNone/>
            </a:pPr>
            <a:r>
              <a:rPr lang="en-US"/>
              <a:t>In supervised learning, the model is "trained" with a large volume of data and algorithms are then used to predict an outcome from future inputs. Most supervised learning models use regression algorithms to compute an outcome from a continuous set of possible outcomes (for example, your score on a test), or classification algorithms to compute the probability of an outcome from a finite set of possible outcomes (for example, the probability that an e-mail is spam or a credit-card transaction is fraudulent). </a:t>
            </a:r>
            <a:endParaRPr/>
          </a:p>
          <a:p>
            <a:pPr marL="0" lvl="0" indent="0" algn="l" rtl="0">
              <a:spcBef>
                <a:spcPts val="339"/>
              </a:spcBef>
              <a:spcAft>
                <a:spcPts val="0"/>
              </a:spcAft>
              <a:buNone/>
            </a:pPr>
            <a:endParaRPr/>
          </a:p>
          <a:p>
            <a:pPr marL="0" lvl="0" indent="0" algn="l" rtl="0">
              <a:spcBef>
                <a:spcPts val="339"/>
              </a:spcBef>
              <a:spcAft>
                <a:spcPts val="0"/>
              </a:spcAft>
              <a:buNone/>
            </a:pPr>
            <a:r>
              <a:rPr lang="en-US"/>
              <a:t>In unsupervised learning, the computer isn't trained, but is presented with a set of data and challenged to find relationships in it. K-Means Clustering is a common unsupervised learning algorithm. For a great explanation of how it works, see </a:t>
            </a:r>
            <a:r>
              <a:rPr lang="en-US" u="sng">
                <a:solidFill>
                  <a:schemeClr val="hlink"/>
                </a:solidFill>
                <a:hlinkClick r:id="rId3"/>
              </a:rPr>
              <a:t>https://www.intercom.com/blog/machine-learning-way-easier-than-it-looks</a:t>
            </a:r>
            <a:r>
              <a:rPr lang="en-US"/>
              <a:t>.</a:t>
            </a:r>
            <a:endParaRPr/>
          </a:p>
          <a:p>
            <a:pPr marL="0" lvl="0" indent="0" algn="l" rtl="0">
              <a:spcBef>
                <a:spcPts val="339"/>
              </a:spcBef>
              <a:spcAft>
                <a:spcPts val="0"/>
              </a:spcAft>
              <a:buNone/>
            </a:pPr>
            <a:endParaRPr/>
          </a:p>
        </p:txBody>
      </p:sp>
      <p:sp>
        <p:nvSpPr>
          <p:cNvPr id="564" name="Google Shape;564;p30: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565" name="Google Shape;565;p3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93424"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566" name="Google Shape;566;p3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567" name="Google Shape;567;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28</a:t>
            </a:fld>
            <a:endParaRPr>
              <a:solidFill>
                <a:srgbClr val="000000"/>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Arguably the simplest form of ML is to draw a line connecting two points and make predictions about where that trend might lead. But what if you have more than two points—and those points don't line up neatly? What if you have points in more than two dimensions? This is where linear regression comes in.</a:t>
            </a:r>
            <a:endParaRPr/>
          </a:p>
          <a:p>
            <a:pPr marL="0" lvl="0" indent="0" algn="l" rtl="0">
              <a:spcBef>
                <a:spcPts val="0"/>
              </a:spcBef>
              <a:spcAft>
                <a:spcPts val="0"/>
              </a:spcAft>
              <a:buNone/>
            </a:pPr>
            <a:endParaRPr sz="900">
              <a:solidFill>
                <a:schemeClr val="dk1"/>
              </a:solidFill>
              <a:latin typeface="Quattrocento Sans"/>
              <a:ea typeface="Quattrocento Sans"/>
              <a:cs typeface="Quattrocento Sans"/>
              <a:sym typeface="Quattrocento Sans"/>
            </a:endParaRPr>
          </a:p>
          <a:p>
            <a:pPr marL="0" marR="0" lvl="0" indent="0" algn="l" rtl="0">
              <a:lnSpc>
                <a:spcPct val="90000"/>
              </a:lnSpc>
              <a:spcBef>
                <a:spcPts val="0"/>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Formally, linear regression is used to predict a quantitative </a:t>
            </a:r>
            <a:r>
              <a:rPr lang="en-US" sz="900" i="1">
                <a:solidFill>
                  <a:schemeClr val="dk1"/>
                </a:solidFill>
                <a:latin typeface="Quattrocento Sans"/>
                <a:ea typeface="Quattrocento Sans"/>
                <a:cs typeface="Quattrocento Sans"/>
                <a:sym typeface="Quattrocento Sans"/>
              </a:rPr>
              <a:t>response</a:t>
            </a:r>
            <a:r>
              <a:rPr lang="en-US" sz="900">
                <a:solidFill>
                  <a:schemeClr val="dk1"/>
                </a:solidFill>
                <a:latin typeface="Quattrocento Sans"/>
                <a:ea typeface="Quattrocento Sans"/>
                <a:cs typeface="Quattrocento Sans"/>
                <a:sym typeface="Quattrocento Sans"/>
              </a:rPr>
              <a:t> (the values on a Y axis) that is dependent on one or more </a:t>
            </a:r>
            <a:r>
              <a:rPr lang="en-US" sz="900" i="1">
                <a:solidFill>
                  <a:schemeClr val="dk1"/>
                </a:solidFill>
                <a:latin typeface="Quattrocento Sans"/>
                <a:ea typeface="Quattrocento Sans"/>
                <a:cs typeface="Quattrocento Sans"/>
                <a:sym typeface="Quattrocento Sans"/>
              </a:rPr>
              <a:t>predictors</a:t>
            </a:r>
            <a:r>
              <a:rPr lang="en-US" sz="900">
                <a:solidFill>
                  <a:schemeClr val="dk1"/>
                </a:solidFill>
                <a:latin typeface="Quattrocento Sans"/>
                <a:ea typeface="Quattrocento Sans"/>
                <a:cs typeface="Quattrocento Sans"/>
                <a:sym typeface="Quattrocento Sans"/>
              </a:rPr>
              <a:t> (values on one or more axes that are orthogonal, or less linear). The goal of linear regression is to fit a straight line in the best possible way to minimize the deviation between our observed responses in the dataset and the responses predicted by our line, the linear approximation. (The most common means of assessing this error is called the </a:t>
            </a:r>
            <a:r>
              <a:rPr lang="en-US" sz="900" b="1">
                <a:solidFill>
                  <a:schemeClr val="dk1"/>
                </a:solidFill>
                <a:latin typeface="Quattrocento Sans"/>
                <a:ea typeface="Quattrocento Sans"/>
                <a:cs typeface="Quattrocento Sans"/>
                <a:sym typeface="Quattrocento Sans"/>
              </a:rPr>
              <a:t>least squares method. </a:t>
            </a:r>
            <a:r>
              <a:rPr lang="en-US" sz="900" b="0">
                <a:solidFill>
                  <a:schemeClr val="dk1"/>
                </a:solidFill>
                <a:latin typeface="Quattrocento Sans"/>
                <a:ea typeface="Quattrocento Sans"/>
                <a:cs typeface="Quattrocento Sans"/>
                <a:sym typeface="Quattrocento Sans"/>
              </a:rPr>
              <a:t>It</a:t>
            </a:r>
            <a:r>
              <a:rPr lang="en-US" sz="900">
                <a:solidFill>
                  <a:schemeClr val="dk1"/>
                </a:solidFill>
                <a:latin typeface="Quattrocento Sans"/>
                <a:ea typeface="Quattrocento Sans"/>
                <a:cs typeface="Quattrocento Sans"/>
                <a:sym typeface="Quattrocento Sans"/>
              </a:rPr>
              <a:t> consists of minimizing the number you get when you square the difference between your predicted value and the actual value and add up those squared differences for your entire dataset).</a:t>
            </a:r>
            <a:endParaRPr/>
          </a:p>
          <a:p>
            <a:pPr marL="0" lvl="0" indent="0" algn="l" rtl="0">
              <a:spcBef>
                <a:spcPts val="333"/>
              </a:spcBef>
              <a:spcAft>
                <a:spcPts val="0"/>
              </a:spcAft>
              <a:buNone/>
            </a:pPr>
            <a:r>
              <a:rPr lang="en-US" sz="900">
                <a:solidFill>
                  <a:schemeClr val="dk1"/>
                </a:solidFill>
                <a:latin typeface="Quattrocento Sans"/>
                <a:ea typeface="Quattrocento Sans"/>
                <a:cs typeface="Quattrocento Sans"/>
                <a:sym typeface="Quattrocento Sans"/>
              </a:rPr>
              <a:t> </a:t>
            </a:r>
            <a:r>
              <a:rPr lang="en-US" sz="900">
                <a:solidFill>
                  <a:srgbClr val="FF0000"/>
                </a:solidFill>
                <a:latin typeface="Quattrocento Sans"/>
                <a:ea typeface="Quattrocento Sans"/>
                <a:cs typeface="Quattrocento Sans"/>
                <a:sym typeface="Quattrocento Sans"/>
              </a:rPr>
              <a:t>(Y, commonly thought of collectively as X). The working assumption is that the relationship between predictors and response is more</a:t>
            </a:r>
            <a:endParaRPr>
              <a:solidFill>
                <a:srgbClr val="FF0000"/>
              </a:solidFill>
            </a:endParaRPr>
          </a:p>
        </p:txBody>
      </p:sp>
      <p:sp>
        <p:nvSpPr>
          <p:cNvPr id="580" name="Google Shape;580;p32: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1" name="Google Shape;581;p32: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582" name="Google Shape;582;p32: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583" name="Google Shape;583;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0" name="Google Shape;590;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900" b="1">
                <a:solidFill>
                  <a:schemeClr val="dk1"/>
                </a:solidFill>
                <a:latin typeface="Quattrocento Sans"/>
                <a:ea typeface="Quattrocento Sans"/>
                <a:cs typeface="Quattrocento Sans"/>
                <a:sym typeface="Quattrocento Sans"/>
              </a:rPr>
              <a:t>Classification: Logistic Regression</a:t>
            </a:r>
            <a:endParaRPr sz="9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If our simple analogy of predictive analytics was drawing a line through points and extrapolating from that, then classification can be described in its simplest form as drawing lines around groups of points.</a:t>
            </a:r>
            <a:endParaRPr/>
          </a:p>
          <a:p>
            <a:pPr marL="0" marR="0" lvl="0" indent="0" algn="l" rtl="0">
              <a:lnSpc>
                <a:spcPct val="90000"/>
              </a:lnSpc>
              <a:spcBef>
                <a:spcPts val="0"/>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While linear regression is used to predict quantitative responses, </a:t>
            </a:r>
            <a:r>
              <a:rPr lang="en-US" sz="900" i="1">
                <a:solidFill>
                  <a:schemeClr val="dk1"/>
                </a:solidFill>
                <a:latin typeface="Quattrocento Sans"/>
                <a:ea typeface="Quattrocento Sans"/>
                <a:cs typeface="Quattrocento Sans"/>
                <a:sym typeface="Quattrocento Sans"/>
              </a:rPr>
              <a:t>logistic</a:t>
            </a:r>
            <a:r>
              <a:rPr lang="en-US" sz="900">
                <a:solidFill>
                  <a:schemeClr val="dk1"/>
                </a:solidFill>
                <a:latin typeface="Quattrocento Sans"/>
                <a:ea typeface="Quattrocento Sans"/>
                <a:cs typeface="Quattrocento Sans"/>
                <a:sym typeface="Quattrocento Sans"/>
              </a:rPr>
              <a:t> regression is used for classification problems. Formally, logistic regression predicts the categorical response (Y) based on predictors (Xs). Logistic regression goes by several names, and it is also known in the scholarly literature as logit regression, maximum-entropy classification (MaxEnt), and the log-linear classifier. </a:t>
            </a:r>
            <a:endParaRPr/>
          </a:p>
          <a:p>
            <a:pPr marL="0" marR="0" lvl="0" indent="0" algn="l" rtl="0">
              <a:lnSpc>
                <a:spcPct val="90000"/>
              </a:lnSpc>
              <a:spcBef>
                <a:spcPts val="333"/>
              </a:spcBef>
              <a:spcAft>
                <a:spcPts val="0"/>
              </a:spcAft>
              <a:buClr>
                <a:schemeClr val="dk1"/>
              </a:buClr>
              <a:buSzPts val="900"/>
              <a:buFont typeface="Calibri"/>
              <a:buNone/>
            </a:pPr>
            <a:endParaRPr sz="900">
              <a:solidFill>
                <a:schemeClr val="dk1"/>
              </a:solidFill>
              <a:latin typeface="Quattrocento Sans"/>
              <a:ea typeface="Quattrocento Sans"/>
              <a:cs typeface="Quattrocento Sans"/>
              <a:sym typeface="Quattrocento Sans"/>
            </a:endParaRPr>
          </a:p>
          <a:p>
            <a:pPr marL="0" marR="0" lvl="0" indent="0" algn="l" rtl="0">
              <a:lnSpc>
                <a:spcPct val="90000"/>
              </a:lnSpc>
              <a:spcBef>
                <a:spcPts val="333"/>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In this algorithm, the probabilities describing the possible outcomes of a single trial are modeled using a sigmoid (S-curve) function. Sigmoid functions take any value and transform it to be between 0 and 1, which can be used as a probability for a class to be predicted, with the goal of predictors mapping to 1 when something belongs in the class and 0 when they do not.</a:t>
            </a:r>
            <a:endParaRPr/>
          </a:p>
          <a:p>
            <a:pPr marL="0" lvl="0" indent="0" algn="l" rtl="0">
              <a:spcBef>
                <a:spcPts val="333"/>
              </a:spcBef>
              <a:spcAft>
                <a:spcPts val="0"/>
              </a:spcAft>
              <a:buNone/>
            </a:pPr>
            <a:endParaRPr sz="900">
              <a:solidFill>
                <a:schemeClr val="dk1"/>
              </a:solidFill>
              <a:latin typeface="Quattrocento Sans"/>
              <a:ea typeface="Quattrocento Sans"/>
              <a:cs typeface="Quattrocento Sans"/>
              <a:sym typeface="Quattrocento Sans"/>
            </a:endParaRPr>
          </a:p>
          <a:p>
            <a:pPr marL="0" lvl="0" indent="0" algn="l" rtl="0">
              <a:spcBef>
                <a:spcPts val="0"/>
              </a:spcBef>
              <a:spcAft>
                <a:spcPts val="0"/>
              </a:spcAft>
              <a:buNone/>
            </a:pPr>
            <a:endParaRPr/>
          </a:p>
        </p:txBody>
      </p:sp>
      <p:sp>
        <p:nvSpPr>
          <p:cNvPr id="591" name="Google Shape;591;p3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3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593" name="Google Shape;593;p3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594" name="Google Shape;594;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3" name="Google Shape;223;p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24" name="Google Shape;224;p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225" name="Google Shape;22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900" b="1">
                <a:solidFill>
                  <a:schemeClr val="dk1"/>
                </a:solidFill>
                <a:latin typeface="Quattrocento Sans"/>
                <a:ea typeface="Quattrocento Sans"/>
                <a:cs typeface="Quattrocento Sans"/>
                <a:sym typeface="Quattrocento Sans"/>
              </a:rPr>
              <a:t>Classification: Decision Trees</a:t>
            </a:r>
            <a:endParaRPr/>
          </a:p>
          <a:p>
            <a:pPr marL="0" lvl="0" indent="0" algn="l" rtl="0">
              <a:spcBef>
                <a:spcPts val="0"/>
              </a:spcBef>
              <a:spcAft>
                <a:spcPts val="0"/>
              </a:spcAft>
              <a:buNone/>
            </a:pPr>
            <a:r>
              <a:rPr lang="en-US" sz="900">
                <a:solidFill>
                  <a:schemeClr val="dk1"/>
                </a:solidFill>
                <a:latin typeface="Quattrocento Sans"/>
                <a:ea typeface="Quattrocento Sans"/>
                <a:cs typeface="Quattrocento Sans"/>
                <a:sym typeface="Quattrocento Sans"/>
              </a:rPr>
              <a:t>If logistic regression uses observations about variables to swing a metaphorical needle between 0 and 1, classification based on decision trees programmatically builds a Yes/No decision to classify items.</a:t>
            </a:r>
            <a:endParaRPr/>
          </a:p>
          <a:p>
            <a:pPr marL="0" lvl="0" indent="0" algn="l" rtl="0">
              <a:spcBef>
                <a:spcPts val="0"/>
              </a:spcBef>
              <a:spcAft>
                <a:spcPts val="0"/>
              </a:spcAft>
              <a:buNone/>
            </a:pPr>
            <a:endParaRPr/>
          </a:p>
        </p:txBody>
      </p:sp>
      <p:sp>
        <p:nvSpPr>
          <p:cNvPr id="602" name="Google Shape;602;p3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3" name="Google Shape;603;p3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04" name="Google Shape;604;p3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605" name="Google Shape;605;p3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2" name="Google Shape;612;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3" name="Google Shape;613;p35: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35: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15" name="Google Shape;615;p35: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616" name="Google Shape;616;p3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1" name="Google Shape;621;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900"/>
              <a:buFont typeface="Calibri"/>
              <a:buNone/>
            </a:pPr>
            <a:r>
              <a:rPr lang="en-US" sz="900"/>
              <a:t>Deploying trained and tuned models to the cloud makes those models ready for repeated use anywhere on the internet. In this section, we will examine how to do this with models that you train.</a:t>
            </a:r>
            <a:endParaRPr/>
          </a:p>
          <a:p>
            <a:pPr marL="0" marR="0" lvl="0" indent="0" algn="l" rtl="0">
              <a:lnSpc>
                <a:spcPct val="90000"/>
              </a:lnSpc>
              <a:spcBef>
                <a:spcPts val="333"/>
              </a:spcBef>
              <a:spcAft>
                <a:spcPts val="0"/>
              </a:spcAft>
              <a:buClr>
                <a:schemeClr val="dk1"/>
              </a:buClr>
              <a:buSzPts val="900"/>
              <a:buFont typeface="Calibri"/>
              <a:buNone/>
            </a:pPr>
            <a:endParaRPr sz="900"/>
          </a:p>
          <a:p>
            <a:pPr marL="0" marR="0" lvl="0" indent="0" algn="l" rtl="0">
              <a:lnSpc>
                <a:spcPct val="90000"/>
              </a:lnSpc>
              <a:spcBef>
                <a:spcPts val="333"/>
              </a:spcBef>
              <a:spcAft>
                <a:spcPts val="0"/>
              </a:spcAft>
              <a:buClr>
                <a:schemeClr val="dk1"/>
              </a:buClr>
              <a:buSzPts val="900"/>
              <a:buFont typeface="Calibri"/>
              <a:buNone/>
            </a:pPr>
            <a:r>
              <a:rPr lang="en-US" sz="900"/>
              <a:t>In addition, we will also look at trained models provided by third parties such as Microsoft Azure. To get a sense of why using cloud-based models can be compelling, consider </a:t>
            </a:r>
            <a:r>
              <a:rPr lang="en-US"/>
              <a:t>Cincinnati Children's Hospital, which uses Azure Cognitive Services Language Understanding for natural-language interaction in its Caren app for parents of children in the hospital (</a:t>
            </a:r>
            <a:r>
              <a:rPr lang="en-US" sz="882" b="0" i="0" u="sng" strike="noStrike">
                <a:solidFill>
                  <a:schemeClr val="dk1"/>
                </a:solidFill>
                <a:latin typeface="Quattrocento Sans"/>
                <a:ea typeface="Quattrocento Sans"/>
                <a:cs typeface="Quattrocento Sans"/>
                <a:sym typeface="Quattrocento Sans"/>
                <a:hlinkClick r:id="rId3">
                  <a:extLst>
                    <a:ext uri="{A12FA001-AC4F-418D-AE19-62706E023703}">
                      <ahyp:hlinkClr xmlns:ahyp="http://schemas.microsoft.com/office/drawing/2018/hyperlinkcolor" val="tx"/>
                    </a:ext>
                  </a:extLst>
                </a:hlinkClick>
              </a:rPr>
              <a:t>https://customers.microsoft.com/en-us/story/cincinnati-childrens-hospital-health-provider-azure</a:t>
            </a:r>
            <a:r>
              <a:rPr lang="en-US"/>
              <a:t>). Using </a:t>
            </a:r>
            <a:r>
              <a:rPr lang="en-US" sz="1000"/>
              <a:t>natural-language processing based in the cloud enabled Cincinnati Children’s to quickly and affordably develop its Caren app while providing a good user experience for parents.</a:t>
            </a:r>
            <a:endParaRPr/>
          </a:p>
        </p:txBody>
      </p:sp>
      <p:sp>
        <p:nvSpPr>
          <p:cNvPr id="622" name="Google Shape;622;p3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p3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24" name="Google Shape;624;p3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625" name="Google Shape;625;p3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2" name="Google Shape;632;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Azure ML Cheat Sheet helps you pick the right algorithm for a model, even if you're not a trained data scientist. One example is if you want to use a set of input values to predict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values--for example, classifying an e-mail as spam or not spam.</a:t>
            </a:r>
            <a:endParaRPr/>
          </a:p>
        </p:txBody>
      </p:sp>
      <p:sp>
        <p:nvSpPr>
          <p:cNvPr id="633" name="Google Shape;633;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34</a:t>
            </a:fld>
            <a:endParaRPr>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Here’s an example of a data science solution built on Azure. Let’s say you’re manufacturing new cars. The solution helps predict failures on the assembly line by analyzing sensors in which a robot failed to assemble a piece as expected. It might warn a QA inspector to repair the robot before too many cars produce a defect. If you think about how expensive it is for a car manufacturer to recall and install new parts (not to mention the safety risks), this is a game changer.</a:t>
            </a:r>
            <a:endParaRPr/>
          </a:p>
          <a:p>
            <a:pPr marL="0" lvl="0" indent="0" algn="l" rtl="0">
              <a:spcBef>
                <a:spcPts val="0"/>
              </a:spcBef>
              <a:spcAft>
                <a:spcPts val="0"/>
              </a:spcAft>
              <a:buNone/>
            </a:pPr>
            <a:endParaRPr/>
          </a:p>
          <a:p>
            <a:pPr marL="0" lvl="0" indent="0" algn="l" rtl="0">
              <a:spcBef>
                <a:spcPts val="0"/>
              </a:spcBef>
              <a:spcAft>
                <a:spcPts val="0"/>
              </a:spcAft>
              <a:buNone/>
            </a:pPr>
            <a:r>
              <a:rPr lang="en-US"/>
              <a:t>We design this in Azure by connecting a few services together:</a:t>
            </a:r>
            <a:endParaRPr/>
          </a:p>
          <a:p>
            <a:pPr marL="181410" lvl="0" indent="-181410" algn="l" rtl="0">
              <a:spcBef>
                <a:spcPts val="0"/>
              </a:spcBef>
              <a:spcAft>
                <a:spcPts val="0"/>
              </a:spcAft>
              <a:buClr>
                <a:schemeClr val="dk1"/>
              </a:buClr>
              <a:buSzPts val="1200"/>
              <a:buFont typeface="Noto Sans Symbols"/>
              <a:buChar char="▪"/>
            </a:pPr>
            <a:r>
              <a:rPr lang="en-US" b="1"/>
              <a:t>Event Hubs</a:t>
            </a:r>
            <a:r>
              <a:rPr lang="en-US"/>
              <a:t> ingests raw assembly-line data and passes it on to Stream Analytics.</a:t>
            </a:r>
            <a:endParaRPr/>
          </a:p>
          <a:p>
            <a:pPr marL="181410" lvl="0" indent="-181410" algn="l" rtl="0">
              <a:spcBef>
                <a:spcPts val="360"/>
              </a:spcBef>
              <a:spcAft>
                <a:spcPts val="0"/>
              </a:spcAft>
              <a:buClr>
                <a:schemeClr val="dk1"/>
              </a:buClr>
              <a:buSzPts val="1200"/>
              <a:buFont typeface="Noto Sans Symbols"/>
              <a:buChar char="▪"/>
            </a:pPr>
            <a:r>
              <a:rPr lang="en-US" b="1"/>
              <a:t>Stream Analytics</a:t>
            </a:r>
            <a:r>
              <a:rPr lang="en-US"/>
              <a:t> provides near real-time analytics on the input stream from the Azure Event Hub. Input data is filtered and passed to a machine learning endpoint, finally sending the results to the Power BI dashboard.</a:t>
            </a:r>
            <a:endParaRPr/>
          </a:p>
          <a:p>
            <a:pPr marL="181410" lvl="0" indent="-181410" algn="l" rtl="0">
              <a:spcBef>
                <a:spcPts val="0"/>
              </a:spcBef>
              <a:spcAft>
                <a:spcPts val="0"/>
              </a:spcAft>
              <a:buClr>
                <a:schemeClr val="dk1"/>
              </a:buClr>
              <a:buSzPts val="1200"/>
              <a:buFont typeface="Noto Sans Symbols"/>
              <a:buChar char="▪"/>
            </a:pPr>
            <a:r>
              <a:rPr lang="en-US" b="1"/>
              <a:t>Machine Learning</a:t>
            </a:r>
            <a:r>
              <a:rPr lang="en-US"/>
              <a:t> functions written in Azure predict potential failures based on real-time assembly-line data from Stream Analytics.</a:t>
            </a:r>
            <a:endParaRPr/>
          </a:p>
          <a:p>
            <a:pPr marL="181410" lvl="0" indent="-181410" algn="l" rtl="0">
              <a:spcBef>
                <a:spcPts val="0"/>
              </a:spcBef>
              <a:spcAft>
                <a:spcPts val="0"/>
              </a:spcAft>
              <a:buClr>
                <a:schemeClr val="dk1"/>
              </a:buClr>
              <a:buSzPts val="1200"/>
              <a:buFont typeface="Noto Sans Symbols"/>
              <a:buChar char="▪"/>
            </a:pPr>
            <a:r>
              <a:rPr lang="en-US" b="0"/>
              <a:t>A</a:t>
            </a:r>
            <a:r>
              <a:rPr lang="en-US" b="1"/>
              <a:t> SQL Data Warehouse</a:t>
            </a:r>
            <a:r>
              <a:rPr lang="en-US"/>
              <a:t> based in Azure stores assembly-line data along with failure predictions.</a:t>
            </a:r>
            <a:endParaRPr/>
          </a:p>
          <a:p>
            <a:pPr marL="181410" lvl="0" indent="-181410" algn="l" rtl="0">
              <a:spcBef>
                <a:spcPts val="0"/>
              </a:spcBef>
              <a:spcAft>
                <a:spcPts val="0"/>
              </a:spcAft>
              <a:buClr>
                <a:schemeClr val="dk1"/>
              </a:buClr>
              <a:buSzPts val="1200"/>
              <a:buFont typeface="Noto Sans Symbols"/>
              <a:buChar char="▪"/>
            </a:pPr>
            <a:r>
              <a:rPr lang="en-US" b="1"/>
              <a:t>Power BI </a:t>
            </a:r>
            <a:r>
              <a:rPr lang="en-US"/>
              <a:t>visualizes real-time assembly-line data from Stream Analytics and the predicted failures and alerts from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(Source: </a:t>
            </a:r>
            <a:r>
              <a:rPr lang="en-US" u="sng">
                <a:solidFill>
                  <a:schemeClr val="hlink"/>
                </a:solidFill>
                <a:hlinkClick r:id="rId3"/>
              </a:rPr>
              <a:t>https://docs.microsoft.com/en-us/azure/architecture/solution-ideas/articles/defect-prevention-with-predictive-maintenance</a:t>
            </a:r>
            <a:r>
              <a:rPr lang="en-US"/>
              <a:t>)</a:t>
            </a:r>
            <a:endParaRPr/>
          </a:p>
        </p:txBody>
      </p:sp>
      <p:sp>
        <p:nvSpPr>
          <p:cNvPr id="640" name="Google Shape;640;p39: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1" name="Google Shape;641;p3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42" name="Google Shape;642;p3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643" name="Google Shape;643;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1" name="Google Shape;68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chemeClr val="dk1"/>
                </a:solidFill>
                <a:latin typeface="Calibri"/>
                <a:ea typeface="Calibri"/>
                <a:cs typeface="Calibri"/>
                <a:sym typeface="Calibri"/>
              </a:rPr>
              <a:t>Thus far, we have looked at building and fitting ML models “locally”. True, the notebooks have been located in the cloud themselves, but the models with all of their predictive and classification power are stuck in those notebooks. To use these models, you would have to load data into your notebooks and get the results there.</a:t>
            </a:r>
            <a:endParaRPr/>
          </a:p>
          <a:p>
            <a:pPr marL="0" lvl="0" indent="0" algn="l" rtl="0">
              <a:spcBef>
                <a:spcPts val="0"/>
              </a:spcBef>
              <a:spcAft>
                <a:spcPts val="0"/>
              </a:spcAft>
              <a:buNone/>
            </a:pPr>
            <a:r>
              <a:rPr lang="en-US" sz="1200" u="none">
                <a:solidFill>
                  <a:schemeClr val="dk1"/>
                </a:solidFill>
                <a:latin typeface="Calibri"/>
                <a:ea typeface="Calibri"/>
                <a:cs typeface="Calibri"/>
                <a:sym typeface="Calibri"/>
              </a:rPr>
              <a:t>In practice, we want those models accessible from many locations. And while the management of production ML models has a lifecycle of its own, one part of that is making models accessible from the web. One way to do so is to develop them using third-party cloud tools, such as </a:t>
            </a:r>
            <a:r>
              <a:rPr lang="en-US" sz="12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Microsoft Azure Machine Learning Studio</a:t>
            </a:r>
            <a:r>
              <a:rPr lang="en-US" sz="1200" u="none">
                <a:solidFill>
                  <a:schemeClr val="dk1"/>
                </a:solidFill>
                <a:latin typeface="Calibri"/>
                <a:ea typeface="Calibri"/>
                <a:cs typeface="Calibri"/>
                <a:sym typeface="Calibri"/>
              </a:rPr>
              <a:t>.</a:t>
            </a:r>
            <a:endParaRPr/>
          </a:p>
          <a:p>
            <a:pPr marL="0" lvl="0" indent="0" algn="l" rtl="0">
              <a:spcBef>
                <a:spcPts val="0"/>
              </a:spcBef>
              <a:spcAft>
                <a:spcPts val="0"/>
              </a:spcAft>
              <a:buNone/>
            </a:pPr>
            <a:endParaRPr sz="1200">
              <a:solidFill>
                <a:schemeClr val="dk1"/>
              </a:solidFill>
              <a:latin typeface="Calibri"/>
              <a:ea typeface="Calibri"/>
              <a:cs typeface="Calibri"/>
              <a:sym typeface="Calibri"/>
            </a:endParaRPr>
          </a:p>
          <a:p>
            <a:pPr marL="0" lvl="0" indent="0" algn="l" rtl="0">
              <a:spcBef>
                <a:spcPts val="0"/>
              </a:spcBef>
              <a:spcAft>
                <a:spcPts val="0"/>
              </a:spcAft>
              <a:buNone/>
            </a:pPr>
            <a:r>
              <a:rPr lang="en-US" sz="1200">
                <a:latin typeface="Calibri"/>
                <a:ea typeface="Calibri"/>
                <a:cs typeface="Calibri"/>
                <a:sym typeface="Calibri"/>
              </a:rPr>
              <a:t>Alternatively, we can develop and deploy a function that can be accessed by other programs over the web—a </a:t>
            </a:r>
            <a:r>
              <a:rPr lang="en-US" sz="1200">
                <a:solidFill>
                  <a:schemeClr val="dk1"/>
                </a:solidFill>
                <a:latin typeface="Calibri"/>
                <a:ea typeface="Calibri"/>
                <a:cs typeface="Calibri"/>
                <a:sym typeface="Calibri"/>
              </a:rPr>
              <a:t>web service—that runs within Azure Machine Learning Studio and do so entirely from a Python notebook.</a:t>
            </a:r>
            <a:endParaRPr sz="1200">
              <a:latin typeface="Calibri"/>
              <a:ea typeface="Calibri"/>
              <a:cs typeface="Calibri"/>
              <a:sym typeface="Calibri"/>
            </a:endParaRPr>
          </a:p>
        </p:txBody>
      </p:sp>
      <p:sp>
        <p:nvSpPr>
          <p:cNvPr id="682" name="Google Shape;682;p40: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p40: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84" name="Google Shape;684;p40: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685" name="Google Shape;685;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3" name="Google Shape;693;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900"/>
              <a:t>You’ve learned a lot about Python that you can use in ML Studio. But let’s say you don’t want to write Python or you want to explore concepts in data science that might not yet be in your Python toolbox. ML Studio dramatically reduces the effort and expertise required to create machine learning models. Rather than write reams of code to clean the data, implement a learning algorithm, and assess the results, you create "workflows" by assembling modules on a canvas. ML Studio includes more than 100 different modules that perform common tasks such as removing duplicate rows or cleaning rows with missing data, and that implement common machine learning algorithms (25 of them, to be exact). There is even a module named Tune Model Hyperparameters that will find the optimum settings for the learning algorithm you choose. And if there's not a module to perform the task you want, you can always use an Execute R Script or Execute Python Script module to inject code of your own.</a:t>
            </a:r>
            <a:endParaRPr/>
          </a:p>
        </p:txBody>
      </p:sp>
      <p:sp>
        <p:nvSpPr>
          <p:cNvPr id="694" name="Google Shape;694;p41: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5" name="Google Shape;695;p41: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96" name="Google Shape;696;p41: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697" name="Google Shape;69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8" name="Google Shape;708;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So we’ve learned about pre-built AI but what happens when you’ve gotten to the point where you want to build your own models? Turns out that Microsoft has already many of those “building blocks” too because that’s how we build intelligence into our own products like Cortana, Office, Windows, and XBOX.</a:t>
            </a:r>
            <a:endParaRPr/>
          </a:p>
          <a:p>
            <a:pPr marL="0" lvl="0" indent="0" algn="l" rtl="0">
              <a:spcBef>
                <a:spcPts val="0"/>
              </a:spcBef>
              <a:spcAft>
                <a:spcPts val="0"/>
              </a:spcAft>
              <a:buNone/>
            </a:pPr>
            <a:endParaRPr/>
          </a:p>
          <a:p>
            <a:pPr marL="0" lvl="0" indent="0" algn="l" rtl="0">
              <a:spcBef>
                <a:spcPts val="0"/>
              </a:spcBef>
              <a:spcAft>
                <a:spcPts val="0"/>
              </a:spcAft>
              <a:buNone/>
            </a:pPr>
            <a:r>
              <a:rPr lang="en-US"/>
              <a:t>//you’re recapping this first part to reinforce the highest priority concepts. This is the most important part for student developers.</a:t>
            </a:r>
            <a:endParaRPr/>
          </a:p>
          <a:p>
            <a:pPr marL="0" lvl="0" indent="0" algn="l" rtl="0">
              <a:spcBef>
                <a:spcPts val="0"/>
              </a:spcBef>
              <a:spcAft>
                <a:spcPts val="0"/>
              </a:spcAft>
              <a:buNone/>
            </a:pPr>
            <a:r>
              <a:rPr lang="en-US"/>
              <a:t>And you don’t have to be an expert coder to start building with it:</a:t>
            </a:r>
            <a:endParaRPr/>
          </a:p>
          <a:p>
            <a:pPr marL="174708" lvl="0" indent="-174708" algn="l" rtl="0">
              <a:spcBef>
                <a:spcPts val="0"/>
              </a:spcBef>
              <a:spcAft>
                <a:spcPts val="0"/>
              </a:spcAft>
              <a:buClr>
                <a:schemeClr val="dk1"/>
              </a:buClr>
              <a:buSzPts val="1200"/>
              <a:buFont typeface="Noto Sans Symbols"/>
              <a:buChar char="▪"/>
            </a:pPr>
            <a:r>
              <a:rPr lang="en-US" b="1"/>
              <a:t>AI Services: </a:t>
            </a:r>
            <a:r>
              <a:rPr lang="en-US" b="0"/>
              <a:t>Use these high-level “finished” services to add intelligence to your apps. In addition to computer vision, speech, and language, we also have our own Bot service.</a:t>
            </a:r>
            <a:endParaRPr/>
          </a:p>
          <a:p>
            <a:pPr marL="174708" lvl="0" indent="-174708" algn="l" rtl="0">
              <a:spcBef>
                <a:spcPts val="0"/>
              </a:spcBef>
              <a:spcAft>
                <a:spcPts val="0"/>
              </a:spcAft>
              <a:buClr>
                <a:schemeClr val="dk1"/>
              </a:buClr>
              <a:buSzPts val="1200"/>
              <a:buFont typeface="Noto Sans Symbols"/>
              <a:buChar char="▪"/>
            </a:pPr>
            <a:r>
              <a:rPr lang="en-US" b="1"/>
              <a:t>AI Tools: </a:t>
            </a:r>
            <a:r>
              <a:rPr lang="en-US" b="0"/>
              <a:t>If you want to start exploring training your own machine learning models but don’t have a lot of coding experience, try the Azure Machine Learning Studio, the drag and drop tool for training and deploying predictive models. It also supports custom Python and R coding modules.</a:t>
            </a:r>
            <a:endParaRPr b="0"/>
          </a:p>
          <a:p>
            <a:pPr marL="0" lvl="0" indent="0" algn="l" rtl="0">
              <a:spcBef>
                <a:spcPts val="0"/>
              </a:spcBef>
              <a:spcAft>
                <a:spcPts val="0"/>
              </a:spcAft>
              <a:buNone/>
            </a:pPr>
            <a:endParaRPr b="0"/>
          </a:p>
          <a:p>
            <a:pPr marL="0" lvl="0" indent="0" algn="l" rtl="0">
              <a:spcBef>
                <a:spcPts val="0"/>
              </a:spcBef>
              <a:spcAft>
                <a:spcPts val="0"/>
              </a:spcAft>
              <a:buNone/>
            </a:pPr>
            <a:r>
              <a:rPr lang="en-US"/>
              <a:t>But maybe you have already started learning python Pandas and tools like Sci kit learn to train your own models.</a:t>
            </a:r>
            <a:endParaRPr/>
          </a:p>
          <a:p>
            <a:pPr marL="0" lvl="0" indent="0" algn="l" rtl="0">
              <a:spcBef>
                <a:spcPts val="0"/>
              </a:spcBef>
              <a:spcAft>
                <a:spcPts val="0"/>
              </a:spcAft>
              <a:buNone/>
            </a:pPr>
            <a:endParaRPr/>
          </a:p>
          <a:p>
            <a:pPr marL="174708" lvl="0" indent="-174708" algn="l" rtl="0">
              <a:spcBef>
                <a:spcPts val="0"/>
              </a:spcBef>
              <a:spcAft>
                <a:spcPts val="0"/>
              </a:spcAft>
              <a:buClr>
                <a:schemeClr val="dk1"/>
              </a:buClr>
              <a:buSzPts val="1200"/>
              <a:buFont typeface="Noto Sans Symbols"/>
              <a:buChar char="▪"/>
            </a:pPr>
            <a:r>
              <a:rPr lang="en-US" b="1"/>
              <a:t>AI Infrastructure:</a:t>
            </a:r>
            <a:endParaRPr/>
          </a:p>
          <a:p>
            <a:pPr marL="396098" lvl="1" indent="-174707" algn="l" rtl="0">
              <a:spcBef>
                <a:spcPts val="0"/>
              </a:spcBef>
              <a:spcAft>
                <a:spcPts val="0"/>
              </a:spcAft>
              <a:buClr>
                <a:schemeClr val="dk1"/>
              </a:buClr>
              <a:buSzPts val="1200"/>
              <a:buFont typeface="Noto Sans Symbols"/>
              <a:buChar char="▪"/>
            </a:pPr>
            <a:r>
              <a:rPr lang="en-US" b="0"/>
              <a:t>Tools like Azure Data Lake allow you to access data from multiple data sources to train your models. You might already be familiar with the basics for databases through SQL Server or Blob storage.</a:t>
            </a:r>
            <a:endParaRPr/>
          </a:p>
          <a:p>
            <a:pPr marL="396098" lvl="1" indent="-174707" algn="l" rtl="0">
              <a:spcBef>
                <a:spcPts val="0"/>
              </a:spcBef>
              <a:spcAft>
                <a:spcPts val="0"/>
              </a:spcAft>
              <a:buClr>
                <a:schemeClr val="dk1"/>
              </a:buClr>
              <a:buSzPts val="1200"/>
              <a:buFont typeface="Noto Sans Symbols"/>
              <a:buChar char="▪"/>
            </a:pPr>
            <a:r>
              <a:rPr lang="en-US" b="0"/>
              <a:t>The Data Science Virtual Machine saves you time with pre-installed tools (more on that later).</a:t>
            </a:r>
            <a:endParaRPr/>
          </a:p>
          <a:p>
            <a:pPr marL="0" lvl="0" indent="0" algn="l" rtl="0">
              <a:spcBef>
                <a:spcPts val="0"/>
              </a:spcBef>
              <a:spcAft>
                <a:spcPts val="0"/>
              </a:spcAft>
              <a:buNone/>
            </a:pPr>
            <a:endParaRPr/>
          </a:p>
          <a:p>
            <a:pPr marL="174708" lvl="0" indent="-174708" algn="l" rtl="0">
              <a:spcBef>
                <a:spcPts val="0"/>
              </a:spcBef>
              <a:spcAft>
                <a:spcPts val="0"/>
              </a:spcAft>
              <a:buClr>
                <a:schemeClr val="dk1"/>
              </a:buClr>
              <a:buSzPts val="1200"/>
              <a:buFont typeface="Noto Sans Symbols"/>
              <a:buChar char="▪"/>
            </a:pPr>
            <a:r>
              <a:rPr lang="en-US" b="1"/>
              <a:t>AI Tools: </a:t>
            </a:r>
            <a:endParaRPr/>
          </a:p>
          <a:p>
            <a:pPr marL="396098" lvl="1" indent="-174707" algn="l" rtl="0">
              <a:spcBef>
                <a:spcPts val="0"/>
              </a:spcBef>
              <a:spcAft>
                <a:spcPts val="0"/>
              </a:spcAft>
              <a:buClr>
                <a:schemeClr val="dk1"/>
              </a:buClr>
              <a:buSzPts val="1200"/>
              <a:buFont typeface="Noto Sans Symbols"/>
              <a:buChar char="▪"/>
            </a:pPr>
            <a:r>
              <a:rPr lang="en-US" b="0"/>
              <a:t>Azure ML Workbench allows you to write your own Python code to train models.</a:t>
            </a:r>
            <a:endParaRPr/>
          </a:p>
          <a:p>
            <a:pPr marL="396098" lvl="1" indent="-174707" algn="l" rtl="0">
              <a:spcBef>
                <a:spcPts val="0"/>
              </a:spcBef>
              <a:spcAft>
                <a:spcPts val="0"/>
              </a:spcAft>
              <a:buClr>
                <a:schemeClr val="dk1"/>
              </a:buClr>
              <a:buSzPts val="1200"/>
              <a:buFont typeface="Noto Sans Symbols"/>
              <a:buChar char="▪"/>
            </a:pPr>
            <a:r>
              <a:rPr lang="en-US" b="0"/>
              <a:t>Azure Notebooks is the Azure implementation of Jupyter </a:t>
            </a:r>
            <a:r>
              <a:rPr lang="en-US"/>
              <a:t>N</a:t>
            </a:r>
            <a:r>
              <a:rPr lang="en-US" b="0"/>
              <a:t>otebooks.</a:t>
            </a:r>
            <a:endParaRPr/>
          </a:p>
          <a:p>
            <a:pPr marL="0" lvl="0" indent="0" algn="l" rtl="0">
              <a:spcBef>
                <a:spcPts val="0"/>
              </a:spcBef>
              <a:spcAft>
                <a:spcPts val="0"/>
              </a:spcAft>
              <a:buNone/>
            </a:pPr>
            <a:endParaRPr/>
          </a:p>
          <a:p>
            <a:pPr marL="0" lvl="0" indent="0" algn="l" rtl="0">
              <a:spcBef>
                <a:spcPts val="0"/>
              </a:spcBef>
              <a:spcAft>
                <a:spcPts val="0"/>
              </a:spcAft>
              <a:buNone/>
            </a:pPr>
            <a:r>
              <a:rPr lang="en-US"/>
              <a:t>Or maybe you’re ready to build your own models and algorithms on “bare metal” infrastructure.</a:t>
            </a:r>
            <a:endParaRPr/>
          </a:p>
          <a:p>
            <a:pPr marL="0" lvl="0" indent="0" algn="l" rtl="0">
              <a:spcBef>
                <a:spcPts val="0"/>
              </a:spcBef>
              <a:spcAft>
                <a:spcPts val="0"/>
              </a:spcAft>
              <a:buNone/>
            </a:pPr>
            <a:endParaRPr/>
          </a:p>
          <a:p>
            <a:pPr marL="174708" lvl="0" indent="-174708" algn="l" rtl="0">
              <a:spcBef>
                <a:spcPts val="0"/>
              </a:spcBef>
              <a:spcAft>
                <a:spcPts val="0"/>
              </a:spcAft>
              <a:buClr>
                <a:schemeClr val="dk1"/>
              </a:buClr>
              <a:buSzPts val="1200"/>
              <a:buFont typeface="Noto Sans Symbols"/>
              <a:buChar char="▪"/>
            </a:pPr>
            <a:r>
              <a:rPr lang="en-US" b="1"/>
              <a:t>AI Infrastructure:</a:t>
            </a:r>
            <a:endParaRPr/>
          </a:p>
          <a:p>
            <a:pPr marL="396098" lvl="1" indent="-174707" algn="l" rtl="0">
              <a:spcBef>
                <a:spcPts val="0"/>
              </a:spcBef>
              <a:spcAft>
                <a:spcPts val="0"/>
              </a:spcAft>
              <a:buClr>
                <a:schemeClr val="dk1"/>
              </a:buClr>
              <a:buSzPts val="1200"/>
              <a:buFont typeface="Noto Sans Symbols"/>
              <a:buChar char="▪"/>
            </a:pPr>
            <a:r>
              <a:rPr lang="en-US" b="0"/>
              <a:t>Open source tools like Apache spark are supported on Azure.</a:t>
            </a:r>
            <a:endParaRPr/>
          </a:p>
          <a:p>
            <a:pPr marL="396098" lvl="1" indent="-174707" algn="l" rtl="0">
              <a:spcBef>
                <a:spcPts val="0"/>
              </a:spcBef>
              <a:spcAft>
                <a:spcPts val="0"/>
              </a:spcAft>
              <a:buClr>
                <a:schemeClr val="dk1"/>
              </a:buClr>
              <a:buSzPts val="1200"/>
              <a:buFont typeface="Noto Sans Symbols"/>
              <a:buChar char="▪"/>
            </a:pPr>
            <a:r>
              <a:rPr lang="en-US" b="0"/>
              <a:t>Batch AI allows you to train models on clusters of virtual machines.</a:t>
            </a:r>
            <a:endParaRPr/>
          </a:p>
          <a:p>
            <a:pPr marL="396098" lvl="1" indent="-174707" algn="l" rtl="0">
              <a:spcBef>
                <a:spcPts val="0"/>
              </a:spcBef>
              <a:spcAft>
                <a:spcPts val="0"/>
              </a:spcAft>
              <a:buClr>
                <a:schemeClr val="dk1"/>
              </a:buClr>
              <a:buSzPts val="1200"/>
              <a:buFont typeface="Noto Sans Symbols"/>
              <a:buChar char="▪"/>
            </a:pPr>
            <a:r>
              <a:rPr lang="en-US" b="0"/>
              <a:t>Azure Container Service can help you manage your Kubernetes environment.</a:t>
            </a:r>
            <a:endParaRPr/>
          </a:p>
          <a:p>
            <a:pPr marL="174708" lvl="0" indent="-98508" algn="l" rtl="0">
              <a:spcBef>
                <a:spcPts val="0"/>
              </a:spcBef>
              <a:spcAft>
                <a:spcPts val="0"/>
              </a:spcAft>
              <a:buClr>
                <a:schemeClr val="dk1"/>
              </a:buClr>
              <a:buSzPts val="1200"/>
              <a:buFont typeface="Noto Sans Symbols"/>
              <a:buNone/>
            </a:pPr>
            <a:endParaRPr b="1"/>
          </a:p>
          <a:p>
            <a:pPr marL="174708" lvl="0" indent="-174708" algn="l" rtl="0">
              <a:spcBef>
                <a:spcPts val="0"/>
              </a:spcBef>
              <a:spcAft>
                <a:spcPts val="0"/>
              </a:spcAft>
              <a:buClr>
                <a:schemeClr val="dk1"/>
              </a:buClr>
              <a:buSzPts val="1200"/>
              <a:buFont typeface="Noto Sans Symbols"/>
              <a:buChar char="▪"/>
            </a:pPr>
            <a:r>
              <a:rPr lang="en-US" b="1"/>
              <a:t>AI Tools: </a:t>
            </a:r>
            <a:endParaRPr/>
          </a:p>
          <a:p>
            <a:pPr marL="396098" lvl="1" indent="-174707" algn="l" rtl="0">
              <a:spcBef>
                <a:spcPts val="0"/>
              </a:spcBef>
              <a:spcAft>
                <a:spcPts val="0"/>
              </a:spcAft>
              <a:buClr>
                <a:schemeClr val="dk1"/>
              </a:buClr>
              <a:buSzPts val="1200"/>
              <a:buFont typeface="Noto Sans Symbols"/>
              <a:buChar char="▪"/>
            </a:pPr>
            <a:r>
              <a:rPr lang="en-US"/>
              <a:t>Azure supports open source frameworks like Tensorflow and Caffe where you can use neutral networks to train your models.</a:t>
            </a:r>
            <a:endParaRPr/>
          </a:p>
          <a:p>
            <a:pPr marL="396098" lvl="1" indent="-174707" algn="l" rtl="0">
              <a:spcBef>
                <a:spcPts val="0"/>
              </a:spcBef>
              <a:spcAft>
                <a:spcPts val="0"/>
              </a:spcAft>
              <a:buClr>
                <a:schemeClr val="dk1"/>
              </a:buClr>
              <a:buSzPts val="1200"/>
              <a:buFont typeface="Noto Sans Symbols"/>
              <a:buChar char="▪"/>
            </a:pPr>
            <a:r>
              <a:rPr lang="en-US"/>
              <a:t>Keras in another good solution for rapid prototyping.</a:t>
            </a:r>
            <a:endParaRPr/>
          </a:p>
          <a:p>
            <a:pPr marL="396098" lvl="1" indent="-174707" algn="l" rtl="0">
              <a:spcBef>
                <a:spcPts val="0"/>
              </a:spcBef>
              <a:spcAft>
                <a:spcPts val="0"/>
              </a:spcAft>
              <a:buClr>
                <a:schemeClr val="dk1"/>
              </a:buClr>
              <a:buSzPts val="1200"/>
              <a:buFont typeface="Noto Sans Symbols"/>
              <a:buChar char="▪"/>
            </a:pPr>
            <a:r>
              <a:rPr lang="en-US"/>
              <a:t>Cognitive Toolkit is Microsoft’s own framework for deep learning which is designed for the largest datasets with performance in mind.</a:t>
            </a:r>
            <a:endParaRPr/>
          </a:p>
          <a:p>
            <a:pPr marL="0" lvl="0" indent="0" algn="l" rtl="0">
              <a:spcBef>
                <a:spcPts val="0"/>
              </a:spcBef>
              <a:spcAft>
                <a:spcPts val="0"/>
              </a:spcAft>
              <a:buNone/>
            </a:pPr>
            <a:endParaRPr/>
          </a:p>
          <a:p>
            <a:pPr marL="0" lvl="0" indent="0" algn="l" rtl="0">
              <a:spcBef>
                <a:spcPts val="0"/>
              </a:spcBef>
              <a:spcAft>
                <a:spcPts val="0"/>
              </a:spcAft>
              <a:buNone/>
            </a:pPr>
            <a:r>
              <a:rPr lang="en-US"/>
              <a:t>//optional: share your personal favorite or recent project on which you’ve worked.</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09" name="Google Shape;709;p46: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710" name="Google Shape;710;p46: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93424"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11" name="Google Shape;711;p46: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712" name="Google Shape;712;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39</a:t>
            </a:fld>
            <a:endParaRPr>
              <a:solidFill>
                <a:srgbClr val="000000"/>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u="sng">
                <a:solidFill>
                  <a:schemeClr val="hlink"/>
                </a:solidFill>
                <a:hlinkClick r:id="rId3"/>
              </a:rPr>
              <a:t>https://azure.microsoft.com/free/</a:t>
            </a:r>
            <a:endParaRPr/>
          </a:p>
          <a:p>
            <a:pPr marL="0" lvl="0" indent="0" algn="l" rtl="0">
              <a:spcBef>
                <a:spcPts val="339"/>
              </a:spcBef>
              <a:spcAft>
                <a:spcPts val="0"/>
              </a:spcAft>
              <a:buNone/>
            </a:pPr>
            <a:r>
              <a:rPr lang="en-US"/>
              <a:t>Pros: $200 for 30 days + Always Free tier</a:t>
            </a:r>
            <a:endParaRPr/>
          </a:p>
          <a:p>
            <a:pPr marL="0" lvl="0" indent="0" algn="l" rtl="0">
              <a:spcBef>
                <a:spcPts val="339"/>
              </a:spcBef>
              <a:spcAft>
                <a:spcPts val="0"/>
              </a:spcAft>
              <a:buNone/>
            </a:pPr>
            <a:endParaRPr/>
          </a:p>
          <a:p>
            <a:pPr marL="0" lvl="0" indent="0" algn="l" rtl="0">
              <a:spcBef>
                <a:spcPts val="339"/>
              </a:spcBef>
              <a:spcAft>
                <a:spcPts val="0"/>
              </a:spcAft>
              <a:buNone/>
            </a:pPr>
            <a:r>
              <a:rPr lang="en-US"/>
              <a:t>https://azure.microsoft.com/free/students/</a:t>
            </a:r>
            <a:endParaRPr/>
          </a:p>
          <a:p>
            <a:pPr marL="0" lvl="0" indent="0" algn="l" rtl="0">
              <a:spcBef>
                <a:spcPts val="339"/>
              </a:spcBef>
              <a:spcAft>
                <a:spcPts val="0"/>
              </a:spcAft>
              <a:buNone/>
            </a:pPr>
            <a:r>
              <a:rPr lang="en-US"/>
              <a:t>Students: $100 for 12 months + Always Free tier</a:t>
            </a:r>
            <a:endParaRPr/>
          </a:p>
          <a:p>
            <a:pPr marL="0" lvl="0" indent="0" algn="l" rtl="0">
              <a:spcBef>
                <a:spcPts val="339"/>
              </a:spcBef>
              <a:spcAft>
                <a:spcPts val="0"/>
              </a:spcAft>
              <a:buNone/>
            </a:pPr>
            <a:endParaRPr/>
          </a:p>
          <a:p>
            <a:pPr marL="0" lvl="0" indent="0" algn="l" rtl="0">
              <a:spcBef>
                <a:spcPts val="339"/>
              </a:spcBef>
              <a:spcAft>
                <a:spcPts val="0"/>
              </a:spcAft>
              <a:buNone/>
            </a:pPr>
            <a:endParaRPr/>
          </a:p>
        </p:txBody>
      </p:sp>
      <p:sp>
        <p:nvSpPr>
          <p:cNvPr id="726" name="Google Shape;726;p47: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727" name="Google Shape;727;p47: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28" name="Google Shape;728;p47: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729" name="Google Shape;72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40</a:t>
            </a:fld>
            <a:endParaRPr>
              <a:solidFill>
                <a:srgbClr val="000000"/>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800">
                <a:solidFill>
                  <a:schemeClr val="accent2"/>
                </a:solidFill>
              </a:rPr>
              <a:t>Welcome to your &lt;</a:t>
            </a:r>
            <a:r>
              <a:rPr lang="en-US" sz="800" i="1">
                <a:solidFill>
                  <a:schemeClr val="accent2"/>
                </a:solidFill>
              </a:rPr>
              <a:t>location</a:t>
            </a:r>
            <a:r>
              <a:rPr lang="en-US" sz="800">
                <a:solidFill>
                  <a:schemeClr val="accent2"/>
                </a:solidFill>
              </a:rPr>
              <a:t>&gt; Microsoft Reactors. We </a:t>
            </a:r>
            <a:r>
              <a:rPr lang="en-US" sz="80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endParaRPr/>
          </a:p>
          <a:p>
            <a:pPr marL="0" lvl="0" indent="0" algn="l" rtl="0">
              <a:spcBef>
                <a:spcPts val="0"/>
              </a:spcBef>
              <a:spcAft>
                <a:spcPts val="0"/>
              </a:spcAft>
              <a:buNone/>
            </a:pPr>
            <a:endParaRPr sz="800"/>
          </a:p>
          <a:p>
            <a:pPr marL="0" lvl="0" indent="0" algn="l" rtl="0">
              <a:spcBef>
                <a:spcPts val="0"/>
              </a:spcBef>
              <a:spcAft>
                <a:spcPts val="0"/>
              </a:spcAft>
              <a:buNone/>
            </a:pPr>
            <a:r>
              <a:rPr lang="en-US" sz="800">
                <a:solidFill>
                  <a:schemeClr val="accent2"/>
                </a:solidFill>
              </a:rPr>
              <a:t>Reactor </a:t>
            </a:r>
            <a:r>
              <a:rPr lang="en-US" sz="80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endParaRPr/>
          </a:p>
          <a:p>
            <a:pPr marL="0" lvl="0" indent="0" algn="l" rtl="0">
              <a:spcBef>
                <a:spcPts val="0"/>
              </a:spcBef>
              <a:spcAft>
                <a:spcPts val="0"/>
              </a:spcAft>
              <a:buNone/>
            </a:pPr>
            <a:endParaRPr/>
          </a:p>
          <a:p>
            <a:pPr marL="0" lvl="0" indent="0" algn="l" rtl="0">
              <a:spcBef>
                <a:spcPts val="339"/>
              </a:spcBef>
              <a:spcAft>
                <a:spcPts val="0"/>
              </a:spcAft>
              <a:buNone/>
            </a:pPr>
            <a:r>
              <a:rPr lang="en-US"/>
              <a:t>We have workshops and other learning opportunities planned throughout the year. Or if you want to host your own event at a Reactor, you can make the request on our website.</a:t>
            </a:r>
            <a:endParaRPr/>
          </a:p>
        </p:txBody>
      </p:sp>
      <p:sp>
        <p:nvSpPr>
          <p:cNvPr id="232" name="Google Shape;232;p4: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233" name="Google Shape;233;p4: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34" name="Google Shape;234;p4: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235" name="Google Shape;23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a:t>
            </a:fld>
            <a:endParaRPr>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 name="Google Shape;736;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4708" lvl="0" indent="-174708" algn="l" rtl="0">
              <a:spcBef>
                <a:spcPts val="0"/>
              </a:spcBef>
              <a:spcAft>
                <a:spcPts val="0"/>
              </a:spcAft>
              <a:buClr>
                <a:schemeClr val="dk1"/>
              </a:buClr>
              <a:buSzPts val="1200"/>
              <a:buFont typeface="Arial"/>
              <a:buChar char="•"/>
            </a:pPr>
            <a:r>
              <a:rPr lang="en-US"/>
              <a:t>Simplified machine learning with powerful, no-code, automated machine learning capabilities and open-source support.</a:t>
            </a:r>
            <a:endParaRPr/>
          </a:p>
          <a:p>
            <a:pPr marL="174708" lvl="0" indent="-174708" algn="l" rtl="0">
              <a:spcBef>
                <a:spcPts val="0"/>
              </a:spcBef>
              <a:spcAft>
                <a:spcPts val="0"/>
              </a:spcAft>
              <a:buClr>
                <a:schemeClr val="dk1"/>
              </a:buClr>
              <a:buSzPts val="1200"/>
              <a:buFont typeface="Arial"/>
              <a:buChar char="•"/>
            </a:pPr>
            <a:r>
              <a:rPr lang="en-US"/>
              <a:t>Robust DevOps for machine learning that integrates with your existing DevOps processes and helps manage the complete machine learning lifecycle.</a:t>
            </a:r>
            <a:endParaRPr/>
          </a:p>
          <a:p>
            <a:pPr marL="174708" lvl="0" indent="-174708" algn="l" rtl="0">
              <a:spcBef>
                <a:spcPts val="0"/>
              </a:spcBef>
              <a:spcAft>
                <a:spcPts val="0"/>
              </a:spcAft>
              <a:buClr>
                <a:schemeClr val="dk1"/>
              </a:buClr>
              <a:buSzPts val="1200"/>
              <a:buFont typeface="Arial"/>
              <a:buChar char="•"/>
            </a:pPr>
            <a:r>
              <a:rPr lang="en-US"/>
              <a:t>Scale on demand from your desktop, and build and deploy machine learning models anywhere, from cloud to edge.</a:t>
            </a:r>
            <a:endParaRPr/>
          </a:p>
          <a:p>
            <a:pPr marL="174708" lvl="0" indent="-174708" algn="l" rtl="0">
              <a:spcBef>
                <a:spcPts val="0"/>
              </a:spcBef>
              <a:spcAft>
                <a:spcPts val="0"/>
              </a:spcAft>
              <a:buClr>
                <a:schemeClr val="dk1"/>
              </a:buClr>
              <a:buSzPts val="1200"/>
              <a:buFont typeface="Arial"/>
              <a:buChar char="•"/>
            </a:pPr>
            <a:r>
              <a:rPr lang="en-US"/>
              <a:t>Enterprise-ready Azure security, control, and governance to help protect your infrastructure and capabilities.</a:t>
            </a:r>
            <a:endParaRPr/>
          </a:p>
          <a:p>
            <a:pPr marL="174708" lvl="0" indent="-98508" algn="l" rtl="0">
              <a:spcBef>
                <a:spcPts val="0"/>
              </a:spcBef>
              <a:spcAft>
                <a:spcPts val="0"/>
              </a:spcAft>
              <a:buClr>
                <a:schemeClr val="dk1"/>
              </a:buClr>
              <a:buSzPts val="1200"/>
              <a:buFont typeface="Arial"/>
              <a:buNone/>
            </a:pPr>
            <a:endParaRPr/>
          </a:p>
          <a:p>
            <a:pPr marL="0" lvl="0" indent="0" algn="l" rtl="0">
              <a:spcBef>
                <a:spcPts val="0"/>
              </a:spcBef>
              <a:spcAft>
                <a:spcPts val="0"/>
              </a:spcAft>
              <a:buNone/>
            </a:pPr>
            <a:r>
              <a:rPr lang="en-US"/>
              <a:t>Rapidly build and deploy machine learning models using tools that meet your needs across skill levels, from no-code to code-first experiences. Use a visual drag-and-drop interface, a hosted notebook environment, or automated machine learning. Accelerate model development with automated feature engineering, algorithm selection, and hyperparameter sweeping. Get built-in support for familiar open-source tools and frameworks, including ONNX, Python, PyTorch, scikit-learn, and TensorFlow.</a:t>
            </a:r>
            <a:endParaRPr/>
          </a:p>
          <a:p>
            <a:pPr marL="174708" lvl="0" indent="-98508" algn="l" rtl="0">
              <a:spcBef>
                <a:spcPts val="0"/>
              </a:spcBef>
              <a:spcAft>
                <a:spcPts val="0"/>
              </a:spcAft>
              <a:buClr>
                <a:schemeClr val="dk1"/>
              </a:buClr>
              <a:buSzPts val="1200"/>
              <a:buFont typeface="Arial"/>
              <a:buNone/>
            </a:pPr>
            <a:endParaRPr/>
          </a:p>
        </p:txBody>
      </p:sp>
      <p:sp>
        <p:nvSpPr>
          <p:cNvPr id="737" name="Google Shape;737;p48: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8" name="Google Shape;738;p4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39" name="Google Shape;739;p4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740" name="Google Shape;740;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6" name="Google Shape;746;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t>If you want to build your own solutions, you have an ultimate companion in the Data Science Virtual Machine:</a:t>
            </a:r>
            <a:endParaRPr/>
          </a:p>
          <a:p>
            <a:pPr marL="0" lvl="0" indent="0" algn="l" rtl="0">
              <a:spcBef>
                <a:spcPts val="0"/>
              </a:spcBef>
              <a:spcAft>
                <a:spcPts val="0"/>
              </a:spcAft>
              <a:buNone/>
            </a:pPr>
            <a:endParaRPr sz="1200"/>
          </a:p>
          <a:p>
            <a:pPr marL="0" lvl="0" indent="0" algn="l" rtl="0">
              <a:spcBef>
                <a:spcPts val="0"/>
              </a:spcBef>
              <a:spcAft>
                <a:spcPts val="0"/>
              </a:spcAft>
              <a:buNone/>
            </a:pPr>
            <a:r>
              <a:rPr lang="en-US" sz="1200"/>
              <a:t>It provides all the big data, data analytics, and machine learning tools you need in one pre-configured, ready-to-use environment, which you can automatically spin up in Azure in one of two Linux versions or in a Windows version if you prefer.  </a:t>
            </a:r>
            <a:endParaRPr/>
          </a:p>
          <a:p>
            <a:pPr marL="0" lvl="0" indent="0" algn="l" rtl="0">
              <a:spcBef>
                <a:spcPts val="353"/>
              </a:spcBef>
              <a:spcAft>
                <a:spcPts val="0"/>
              </a:spcAft>
              <a:buNone/>
            </a:pPr>
            <a:r>
              <a:rPr lang="en-US"/>
              <a:t>You can choose many different sizes and configurations–some have GPUs or CPU/RAM configuration that are optimized for specific types of deep learning tasks like Image Recognition. </a:t>
            </a:r>
            <a:endParaRPr/>
          </a:p>
          <a:p>
            <a:pPr marL="0" lvl="0" indent="0" algn="l" rtl="0">
              <a:spcBef>
                <a:spcPts val="353"/>
              </a:spcBef>
              <a:spcAft>
                <a:spcPts val="0"/>
              </a:spcAft>
              <a:buNone/>
            </a:pPr>
            <a:r>
              <a:rPr lang="en-US"/>
              <a:t>Visual Studio and the Azure SDK comes pre-installed along with language packs so you can use what you know–R, Python, SQL, and C#.</a:t>
            </a:r>
            <a:endParaRPr/>
          </a:p>
          <a:p>
            <a:pPr marL="0" lvl="0" indent="0" algn="l" rtl="0">
              <a:spcBef>
                <a:spcPts val="353"/>
              </a:spcBef>
              <a:spcAft>
                <a:spcPts val="0"/>
              </a:spcAft>
              <a:buNone/>
            </a:pPr>
            <a:endParaRPr sz="1200"/>
          </a:p>
          <a:p>
            <a:pPr marL="0" lvl="0" indent="0" algn="l" rtl="0">
              <a:spcBef>
                <a:spcPts val="0"/>
              </a:spcBef>
              <a:spcAft>
                <a:spcPts val="0"/>
              </a:spcAft>
              <a:buNone/>
            </a:pPr>
            <a:r>
              <a:rPr lang="en-US" sz="1200"/>
              <a:t>[Complete list of what’s on the DSVM below:]</a:t>
            </a:r>
            <a:endParaRPr/>
          </a:p>
          <a:p>
            <a:pPr marL="178027" lvl="0" indent="-178027" algn="l" rtl="0">
              <a:spcBef>
                <a:spcPts val="0"/>
              </a:spcBef>
              <a:spcAft>
                <a:spcPts val="0"/>
              </a:spcAft>
              <a:buClr>
                <a:schemeClr val="dk1"/>
              </a:buClr>
              <a:buSzPts val="1200"/>
              <a:buFont typeface="Noto Sans Symbols"/>
              <a:buChar char="▪"/>
            </a:pPr>
            <a:r>
              <a:rPr lang="en-US" sz="1200" u="sng">
                <a:solidFill>
                  <a:schemeClr val="hlink"/>
                </a:solidFill>
                <a:hlinkClick r:id="rId3"/>
              </a:rPr>
              <a:t>Azure Machine Learning</a:t>
            </a:r>
            <a:r>
              <a:rPr lang="en-US" sz="1200"/>
              <a:t> Workbench</a:t>
            </a:r>
            <a:endParaRPr/>
          </a:p>
          <a:p>
            <a:pPr marL="178027" lvl="0" indent="-178027" algn="l" rtl="0">
              <a:spcBef>
                <a:spcPts val="0"/>
              </a:spcBef>
              <a:spcAft>
                <a:spcPts val="0"/>
              </a:spcAft>
              <a:buClr>
                <a:schemeClr val="dk1"/>
              </a:buClr>
              <a:buSzPts val="1200"/>
              <a:buFont typeface="Noto Sans Symbols"/>
              <a:buChar char="▪"/>
            </a:pPr>
            <a:r>
              <a:rPr lang="en-US" sz="1200" u="sng">
                <a:solidFill>
                  <a:schemeClr val="hlink"/>
                </a:solidFill>
                <a:hlinkClick r:id="rId4"/>
              </a:rPr>
              <a:t>Microsoft ML Server</a:t>
            </a:r>
            <a:r>
              <a:rPr lang="en-US" sz="1200"/>
              <a:t> Developer Edition</a:t>
            </a:r>
            <a:endParaRPr/>
          </a:p>
          <a:p>
            <a:pPr marL="178027" lvl="0" indent="-178027" algn="l" rtl="0">
              <a:spcBef>
                <a:spcPts val="0"/>
              </a:spcBef>
              <a:spcAft>
                <a:spcPts val="0"/>
              </a:spcAft>
              <a:buClr>
                <a:schemeClr val="dk1"/>
              </a:buClr>
              <a:buSzPts val="1200"/>
              <a:buFont typeface="Noto Sans Symbols"/>
              <a:buChar char="▪"/>
            </a:pPr>
            <a:r>
              <a:rPr lang="en-US" sz="1200"/>
              <a:t>Anaconda Python distribution</a:t>
            </a:r>
            <a:endParaRPr/>
          </a:p>
          <a:p>
            <a:pPr marL="178027" lvl="0" indent="-178027" algn="l" rtl="0">
              <a:spcBef>
                <a:spcPts val="0"/>
              </a:spcBef>
              <a:spcAft>
                <a:spcPts val="0"/>
              </a:spcAft>
              <a:buClr>
                <a:schemeClr val="dk1"/>
              </a:buClr>
              <a:buSzPts val="1200"/>
              <a:buFont typeface="Noto Sans Symbols"/>
              <a:buChar char="▪"/>
            </a:pPr>
            <a:r>
              <a:rPr lang="en-US" sz="1200"/>
              <a:t>Microsoft R Server 9.2.1 with Microsoft R Open 3.4.1, MicrosoftML package with machine learning algorithms, RevoScaleR and revoscalepy for distributed and remote computing, and R and Python Operationalization</a:t>
            </a:r>
            <a:endParaRPr/>
          </a:p>
          <a:p>
            <a:pPr marL="178027" lvl="0" indent="-178027" algn="l" rtl="0">
              <a:spcBef>
                <a:spcPts val="0"/>
              </a:spcBef>
              <a:spcAft>
                <a:spcPts val="0"/>
              </a:spcAft>
              <a:buClr>
                <a:schemeClr val="dk1"/>
              </a:buClr>
              <a:buSzPts val="1200"/>
              <a:buFont typeface="Noto Sans Symbols"/>
              <a:buChar char="▪"/>
            </a:pPr>
            <a:r>
              <a:rPr lang="en-US" sz="1200"/>
              <a:t>Jupyter Notebook (with R, Python, PySpark kernels)</a:t>
            </a:r>
            <a:endParaRPr/>
          </a:p>
          <a:p>
            <a:pPr marL="178027" lvl="0" indent="-178027" algn="l" rtl="0">
              <a:spcBef>
                <a:spcPts val="0"/>
              </a:spcBef>
              <a:spcAft>
                <a:spcPts val="0"/>
              </a:spcAft>
              <a:buClr>
                <a:schemeClr val="dk1"/>
              </a:buClr>
              <a:buSzPts val="1200"/>
              <a:buFont typeface="Noto Sans Symbols"/>
              <a:buChar char="▪"/>
            </a:pPr>
            <a:r>
              <a:rPr lang="en-US" sz="1200"/>
              <a:t>Visual Studio Code, IntelliJ IDEA, PyCharm, and Atom</a:t>
            </a:r>
            <a:endParaRPr/>
          </a:p>
          <a:p>
            <a:pPr marL="178027" lvl="0" indent="-178027" algn="l" rtl="0">
              <a:spcBef>
                <a:spcPts val="0"/>
              </a:spcBef>
              <a:spcAft>
                <a:spcPts val="0"/>
              </a:spcAft>
              <a:buClr>
                <a:schemeClr val="dk1"/>
              </a:buClr>
              <a:buSzPts val="1200"/>
              <a:buFont typeface="Noto Sans Symbols"/>
              <a:buChar char="▪"/>
            </a:pPr>
            <a:r>
              <a:rPr lang="en-US" sz="1200"/>
              <a:t>Power BI desktop</a:t>
            </a:r>
            <a:endParaRPr/>
          </a:p>
          <a:p>
            <a:pPr marL="178027" lvl="0" indent="-178027" algn="l" rtl="0">
              <a:spcBef>
                <a:spcPts val="0"/>
              </a:spcBef>
              <a:spcAft>
                <a:spcPts val="0"/>
              </a:spcAft>
              <a:buClr>
                <a:schemeClr val="dk1"/>
              </a:buClr>
              <a:buSzPts val="1200"/>
              <a:buFont typeface="Noto Sans Symbols"/>
              <a:buChar char="▪"/>
            </a:pPr>
            <a:r>
              <a:rPr lang="en-US" sz="1200"/>
              <a:t>SQL Server 2017 Developer Edition</a:t>
            </a:r>
            <a:endParaRPr/>
          </a:p>
          <a:p>
            <a:pPr marL="178027" lvl="0" indent="-178027" algn="l" rtl="0">
              <a:spcBef>
                <a:spcPts val="0"/>
              </a:spcBef>
              <a:spcAft>
                <a:spcPts val="0"/>
              </a:spcAft>
              <a:buClr>
                <a:schemeClr val="dk1"/>
              </a:buClr>
              <a:buSzPts val="1200"/>
              <a:buFont typeface="Noto Sans Symbols"/>
              <a:buChar char="▪"/>
            </a:pPr>
            <a:r>
              <a:rPr lang="en-US" sz="1200"/>
              <a:t>Single node local Hadoop</a:t>
            </a:r>
            <a:endParaRPr/>
          </a:p>
          <a:p>
            <a:pPr marL="178027" lvl="0" indent="-178027" algn="l" rtl="0">
              <a:spcBef>
                <a:spcPts val="0"/>
              </a:spcBef>
              <a:spcAft>
                <a:spcPts val="0"/>
              </a:spcAft>
              <a:buClr>
                <a:schemeClr val="dk1"/>
              </a:buClr>
              <a:buSzPts val="1200"/>
              <a:buFont typeface="Noto Sans Symbols"/>
              <a:buChar char="▪"/>
            </a:pPr>
            <a:r>
              <a:rPr lang="en-US" sz="1200"/>
              <a:t>Standalone Spark instance for local development and testing</a:t>
            </a:r>
            <a:endParaRPr/>
          </a:p>
          <a:p>
            <a:pPr marL="178027" lvl="0" indent="-178027" algn="l" rtl="0">
              <a:spcBef>
                <a:spcPts val="0"/>
              </a:spcBef>
              <a:spcAft>
                <a:spcPts val="0"/>
              </a:spcAft>
              <a:buClr>
                <a:schemeClr val="dk1"/>
              </a:buClr>
              <a:buSzPts val="1200"/>
              <a:buFont typeface="Noto Sans Symbols"/>
              <a:buChar char="▪"/>
            </a:pPr>
            <a:r>
              <a:rPr lang="en-US" sz="1200"/>
              <a:t>Azure command-line interface</a:t>
            </a:r>
            <a:endParaRPr/>
          </a:p>
          <a:p>
            <a:pPr marL="178027" lvl="0" indent="-178027" algn="l" rtl="0">
              <a:spcBef>
                <a:spcPts val="0"/>
              </a:spcBef>
              <a:spcAft>
                <a:spcPts val="0"/>
              </a:spcAft>
              <a:buClr>
                <a:schemeClr val="dk1"/>
              </a:buClr>
              <a:buSzPts val="1200"/>
              <a:buFont typeface="Noto Sans Symbols"/>
              <a:buChar char="▪"/>
            </a:pPr>
            <a:r>
              <a:rPr lang="en-US" sz="1200"/>
              <a:t>H2O, Deep Water, and Sparkling Water</a:t>
            </a:r>
            <a:endParaRPr/>
          </a:p>
          <a:p>
            <a:pPr marL="178027" lvl="0" indent="-178027" algn="l" rtl="0">
              <a:spcBef>
                <a:spcPts val="0"/>
              </a:spcBef>
              <a:spcAft>
                <a:spcPts val="0"/>
              </a:spcAft>
              <a:buClr>
                <a:schemeClr val="dk1"/>
              </a:buClr>
              <a:buSzPts val="1200"/>
              <a:buFont typeface="Noto Sans Symbols"/>
              <a:buChar char="▪"/>
            </a:pPr>
            <a:r>
              <a:rPr lang="en-US" sz="1200" u="sng">
                <a:solidFill>
                  <a:schemeClr val="hlink"/>
                </a:solidFill>
                <a:hlinkClick r:id="rId5"/>
              </a:rPr>
              <a:t>JuliaPro</a:t>
            </a:r>
            <a:endParaRPr sz="1200"/>
          </a:p>
          <a:p>
            <a:pPr marL="178027" lvl="0" indent="-178027" algn="l" rtl="0">
              <a:spcBef>
                <a:spcPts val="0"/>
              </a:spcBef>
              <a:spcAft>
                <a:spcPts val="0"/>
              </a:spcAft>
              <a:buClr>
                <a:schemeClr val="dk1"/>
              </a:buClr>
              <a:buSzPts val="1200"/>
              <a:buFont typeface="Noto Sans Symbols"/>
              <a:buChar char="▪"/>
            </a:pPr>
            <a:r>
              <a:rPr lang="en-US" sz="1200"/>
              <a:t>Intel Math Kernel Library</a:t>
            </a:r>
            <a:endParaRPr/>
          </a:p>
          <a:p>
            <a:pPr marL="178027" lvl="0" indent="-178027" algn="l" rtl="0">
              <a:spcBef>
                <a:spcPts val="0"/>
              </a:spcBef>
              <a:spcAft>
                <a:spcPts val="0"/>
              </a:spcAft>
              <a:buClr>
                <a:schemeClr val="dk1"/>
              </a:buClr>
              <a:buSzPts val="1200"/>
              <a:buFont typeface="Noto Sans Symbols"/>
              <a:buChar char="▪"/>
            </a:pPr>
            <a:r>
              <a:rPr lang="en-US" sz="1200"/>
              <a:t>xgboost for gradient boosting</a:t>
            </a:r>
            <a:endParaRPr/>
          </a:p>
          <a:p>
            <a:pPr marL="0" lvl="0" indent="0" algn="l" rtl="0">
              <a:spcBef>
                <a:spcPts val="0"/>
              </a:spcBef>
              <a:spcAft>
                <a:spcPts val="0"/>
              </a:spcAft>
              <a:buNone/>
            </a:pPr>
            <a:endParaRPr sz="1200"/>
          </a:p>
          <a:p>
            <a:pPr marL="0" lvl="0" indent="0" algn="l" rtl="0">
              <a:spcBef>
                <a:spcPts val="0"/>
              </a:spcBef>
              <a:spcAft>
                <a:spcPts val="0"/>
              </a:spcAft>
              <a:buNone/>
            </a:pPr>
            <a:r>
              <a:rPr lang="en-US" sz="1200"/>
              <a:t>Machine Learning and Data Analytics </a:t>
            </a:r>
            <a:r>
              <a:rPr lang="en-US"/>
              <a:t>T</a:t>
            </a:r>
            <a:r>
              <a:rPr lang="en-US" sz="1200"/>
              <a:t>ools:</a:t>
            </a:r>
            <a:endParaRPr/>
          </a:p>
          <a:p>
            <a:pPr marL="171450" lvl="0" indent="-171450" algn="l" rtl="0">
              <a:spcBef>
                <a:spcPts val="0"/>
              </a:spcBef>
              <a:spcAft>
                <a:spcPts val="0"/>
              </a:spcAft>
              <a:buClr>
                <a:schemeClr val="dk1"/>
              </a:buClr>
              <a:buSzPts val="1200"/>
              <a:buFont typeface="Noto Sans Symbols"/>
              <a:buChar char="▪"/>
            </a:pPr>
            <a:r>
              <a:rPr lang="en-US" sz="1200"/>
              <a:t>Deep Learning Frameworks: A rich set of AI frameworks including </a:t>
            </a:r>
            <a:r>
              <a:rPr lang="en-US" sz="1200" u="sng">
                <a:solidFill>
                  <a:schemeClr val="hlink"/>
                </a:solidFill>
                <a:hlinkClick r:id="rId6"/>
              </a:rPr>
              <a:t>Microsoft Cognitive Toolkit</a:t>
            </a:r>
            <a:r>
              <a:rPr lang="en-US" sz="1200"/>
              <a:t>, </a:t>
            </a:r>
            <a:r>
              <a:rPr lang="en-US" sz="1200" u="sng">
                <a:solidFill>
                  <a:schemeClr val="hlink"/>
                </a:solidFill>
                <a:hlinkClick r:id="rId7"/>
              </a:rPr>
              <a:t>TensorFlow</a:t>
            </a:r>
            <a:r>
              <a:rPr lang="en-US" sz="1200"/>
              <a:t>, </a:t>
            </a:r>
            <a:r>
              <a:rPr lang="en-US" sz="1200" u="sng">
                <a:solidFill>
                  <a:schemeClr val="hlink"/>
                </a:solidFill>
                <a:hlinkClick r:id="rId8"/>
              </a:rPr>
              <a:t>Chainer</a:t>
            </a:r>
            <a:r>
              <a:rPr lang="en-US" sz="1200"/>
              <a:t>, Apache MXNet, Keras are included on the VM.</a:t>
            </a:r>
            <a:endParaRPr/>
          </a:p>
          <a:p>
            <a:pPr marL="171450" lvl="0" indent="-171450" algn="l" rtl="0">
              <a:spcBef>
                <a:spcPts val="0"/>
              </a:spcBef>
              <a:spcAft>
                <a:spcPts val="0"/>
              </a:spcAft>
              <a:buClr>
                <a:schemeClr val="dk1"/>
              </a:buClr>
              <a:buSzPts val="1200"/>
              <a:buFont typeface="Noto Sans Symbols"/>
              <a:buChar char="▪"/>
            </a:pPr>
            <a:r>
              <a:rPr lang="en-US" sz="1200" u="sng">
                <a:solidFill>
                  <a:schemeClr val="hlink"/>
                </a:solidFill>
                <a:hlinkClick r:id="rId9"/>
              </a:rPr>
              <a:t>Vowpal Wabbit</a:t>
            </a:r>
            <a:r>
              <a:rPr lang="en-US" sz="1200"/>
              <a:t>: A fast machine learning system supporting techniques such as online, hashing, Allreduce, reductions, learning2search, active, and interactive learning.</a:t>
            </a:r>
            <a:endParaRPr/>
          </a:p>
          <a:p>
            <a:pPr marL="171450" lvl="0" indent="-171450" algn="l" rtl="0">
              <a:spcBef>
                <a:spcPts val="0"/>
              </a:spcBef>
              <a:spcAft>
                <a:spcPts val="0"/>
              </a:spcAft>
              <a:buClr>
                <a:schemeClr val="dk1"/>
              </a:buClr>
              <a:buSzPts val="1200"/>
              <a:buFont typeface="Noto Sans Symbols"/>
              <a:buChar char="▪"/>
            </a:pPr>
            <a:r>
              <a:rPr lang="en-US" sz="1200" u="sng">
                <a:solidFill>
                  <a:schemeClr val="hlink"/>
                </a:solidFill>
                <a:hlinkClick r:id="rId10"/>
              </a:rPr>
              <a:t>XGBoost</a:t>
            </a:r>
            <a:r>
              <a:rPr lang="en-US" sz="1200"/>
              <a:t>: A tool providing fast and accurate boosted tree implementation.</a:t>
            </a:r>
            <a:endParaRPr/>
          </a:p>
          <a:p>
            <a:pPr marL="171450" lvl="0" indent="-171450" algn="l" rtl="0">
              <a:spcBef>
                <a:spcPts val="0"/>
              </a:spcBef>
              <a:spcAft>
                <a:spcPts val="0"/>
              </a:spcAft>
              <a:buClr>
                <a:schemeClr val="dk1"/>
              </a:buClr>
              <a:buSzPts val="1200"/>
              <a:buFont typeface="Noto Sans Symbols"/>
              <a:buChar char="▪"/>
            </a:pPr>
            <a:r>
              <a:rPr lang="en-US" sz="1200" u="sng">
                <a:solidFill>
                  <a:schemeClr val="hlink"/>
                </a:solidFill>
                <a:hlinkClick r:id="rId11"/>
              </a:rPr>
              <a:t>Rattle</a:t>
            </a:r>
            <a:r>
              <a:rPr lang="en-US" sz="1200"/>
              <a:t> (the R Analytical Tool To Learn Easily): A tool that makes getting started with data analytics and machine learning in R easy, with GUI-based data exploration and modeling with automatic R code generation.</a:t>
            </a:r>
            <a:endParaRPr/>
          </a:p>
          <a:p>
            <a:pPr marL="171450" lvl="0" indent="-171450" algn="l" rtl="0">
              <a:spcBef>
                <a:spcPts val="0"/>
              </a:spcBef>
              <a:spcAft>
                <a:spcPts val="0"/>
              </a:spcAft>
              <a:buClr>
                <a:schemeClr val="dk1"/>
              </a:buClr>
              <a:buSzPts val="1200"/>
              <a:buFont typeface="Noto Sans Symbols"/>
              <a:buChar char="▪"/>
            </a:pPr>
            <a:r>
              <a:rPr lang="en-US" sz="1200" u="sng">
                <a:solidFill>
                  <a:schemeClr val="hlink"/>
                </a:solidFill>
                <a:hlinkClick r:id="rId12"/>
              </a:rPr>
              <a:t>Weka</a:t>
            </a:r>
            <a:r>
              <a:rPr lang="en-US" sz="1200"/>
              <a:t> : A visual data mining and machine learning software in Java.</a:t>
            </a:r>
            <a:endParaRPr/>
          </a:p>
          <a:p>
            <a:pPr marL="171450" lvl="0" indent="-171450" algn="l" rtl="0">
              <a:spcBef>
                <a:spcPts val="0"/>
              </a:spcBef>
              <a:spcAft>
                <a:spcPts val="0"/>
              </a:spcAft>
              <a:buClr>
                <a:schemeClr val="dk1"/>
              </a:buClr>
              <a:buSzPts val="1200"/>
              <a:buFont typeface="Noto Sans Symbols"/>
              <a:buChar char="▪"/>
            </a:pPr>
            <a:r>
              <a:rPr lang="en-US" sz="1200" u="sng">
                <a:solidFill>
                  <a:schemeClr val="hlink"/>
                </a:solidFill>
                <a:hlinkClick r:id="rId13"/>
              </a:rPr>
              <a:t>Apache Drill</a:t>
            </a:r>
            <a:r>
              <a:rPr lang="en-US" sz="1200"/>
              <a:t>: A schema-free SQL Query Engine for Hadoop, NoSQL and Cloud Storage. Supports ODBC and JDBC interfaces to enable querying NoSQL and files from standard BI tools like Power BI, Excel, Tableau.</a:t>
            </a:r>
            <a:endParaRPr/>
          </a:p>
          <a:p>
            <a:pPr marL="0" lvl="0" indent="0" algn="l" rtl="0">
              <a:spcBef>
                <a:spcPts val="0"/>
              </a:spcBef>
              <a:spcAft>
                <a:spcPts val="0"/>
              </a:spcAft>
              <a:buNone/>
            </a:pPr>
            <a:endParaRPr sz="1200"/>
          </a:p>
          <a:p>
            <a:pPr marL="0" lvl="0" indent="0" algn="l" rtl="0">
              <a:spcBef>
                <a:spcPts val="0"/>
              </a:spcBef>
              <a:spcAft>
                <a:spcPts val="0"/>
              </a:spcAft>
              <a:buNone/>
            </a:pPr>
            <a:r>
              <a:rPr lang="en-US" sz="1200"/>
              <a:t>Libraries in R and Python for use in Azure Machine Learning and other Azure services</a:t>
            </a:r>
            <a:endParaRPr/>
          </a:p>
          <a:p>
            <a:pPr marL="0" lvl="0" indent="0" algn="l" rtl="0">
              <a:spcBef>
                <a:spcPts val="0"/>
              </a:spcBef>
              <a:spcAft>
                <a:spcPts val="0"/>
              </a:spcAft>
              <a:buNone/>
            </a:pPr>
            <a:r>
              <a:rPr lang="en-US" sz="1200"/>
              <a:t>Git including Git Bash to work with source code repositories including GitHub, Visual Studio Team Services.</a:t>
            </a:r>
            <a:endParaRPr/>
          </a:p>
          <a:p>
            <a:pPr marL="0" lvl="0" indent="0" algn="l" rtl="0">
              <a:spcBef>
                <a:spcPts val="0"/>
              </a:spcBef>
              <a:spcAft>
                <a:spcPts val="0"/>
              </a:spcAft>
              <a:buNone/>
            </a:pPr>
            <a:r>
              <a:rPr lang="en-US" sz="1200"/>
              <a:t>Windows ports of several popular Linux command-line utilities (including awk, sed, perl, grep, find, wget, curl etc) accessible through command prompt.</a:t>
            </a:r>
            <a:endParaRPr/>
          </a:p>
          <a:p>
            <a:pPr marL="0" lvl="0" indent="0" algn="l" rtl="0">
              <a:spcBef>
                <a:spcPts val="0"/>
              </a:spcBef>
              <a:spcAft>
                <a:spcPts val="0"/>
              </a:spcAft>
              <a:buNone/>
            </a:pPr>
            <a:endParaRPr sz="1200"/>
          </a:p>
          <a:p>
            <a:pPr marL="0" lvl="0" indent="0" algn="l" rtl="0">
              <a:spcBef>
                <a:spcPts val="0"/>
              </a:spcBef>
              <a:spcAft>
                <a:spcPts val="0"/>
              </a:spcAft>
              <a:buNone/>
            </a:pPr>
            <a:r>
              <a:rPr lang="en-US" sz="1200" u="sng">
                <a:solidFill>
                  <a:schemeClr val="hlink"/>
                </a:solidFill>
                <a:hlinkClick r:id="rId14"/>
              </a:rPr>
              <a:t>Data Science Virtual Machine</a:t>
            </a:r>
            <a:r>
              <a:rPr lang="en-US" sz="1200"/>
              <a:t> page.</a:t>
            </a:r>
            <a:endParaRPr/>
          </a:p>
          <a:p>
            <a:pPr marL="0" lvl="0" indent="0" algn="l" rtl="0">
              <a:spcBef>
                <a:spcPts val="0"/>
              </a:spcBef>
              <a:spcAft>
                <a:spcPts val="0"/>
              </a:spcAft>
              <a:buNone/>
            </a:pPr>
            <a:endParaRPr sz="1200"/>
          </a:p>
          <a:p>
            <a:pPr marL="0" lvl="0" indent="0" algn="l" rtl="0">
              <a:spcBef>
                <a:spcPts val="0"/>
              </a:spcBef>
              <a:spcAft>
                <a:spcPts val="0"/>
              </a:spcAft>
              <a:buNone/>
            </a:pPr>
            <a:r>
              <a:rPr lang="en-US" sz="1200" b="1"/>
              <a:t>Other Versions of the Data Science Virtual Machine</a:t>
            </a:r>
            <a:endParaRPr/>
          </a:p>
          <a:p>
            <a:pPr marL="0" lvl="0" indent="0" algn="l" rtl="0">
              <a:spcBef>
                <a:spcPts val="0"/>
              </a:spcBef>
              <a:spcAft>
                <a:spcPts val="0"/>
              </a:spcAft>
              <a:buNone/>
            </a:pPr>
            <a:r>
              <a:rPr lang="en-US" sz="1200"/>
              <a:t>An </a:t>
            </a:r>
            <a:r>
              <a:rPr lang="en-US" sz="1200" u="sng">
                <a:solidFill>
                  <a:schemeClr val="hlink"/>
                </a:solidFill>
                <a:hlinkClick r:id="rId15"/>
              </a:rPr>
              <a:t>Ubuntu</a:t>
            </a:r>
            <a:r>
              <a:rPr lang="en-US" sz="1200"/>
              <a:t> image is available as well, with many similar tools plus a few additional deep learning frameworks. A </a:t>
            </a:r>
            <a:r>
              <a:rPr lang="en-US" sz="1200" u="sng">
                <a:solidFill>
                  <a:schemeClr val="hlink"/>
                </a:solidFill>
                <a:hlinkClick r:id="rId16"/>
              </a:rPr>
              <a:t>CentOS</a:t>
            </a:r>
            <a:r>
              <a:rPr lang="en-US" sz="1200"/>
              <a:t> image is also available. We also offer a </a:t>
            </a:r>
            <a:r>
              <a:rPr lang="en-US" sz="1200" u="sng">
                <a:solidFill>
                  <a:schemeClr val="hlink"/>
                </a:solidFill>
                <a:hlinkClick r:id="rId17"/>
              </a:rPr>
              <a:t>Windows Server 2012 edition</a:t>
            </a:r>
            <a:r>
              <a:rPr lang="en-US" sz="1200"/>
              <a:t> of the data science virtual machine though a few tools are only available on the Windows Server 2016 edition. Otherwise, this article also applies to the Windows Server 2012 edition.</a:t>
            </a:r>
            <a:endParaRPr/>
          </a:p>
          <a:p>
            <a:pPr marL="0" lvl="0" indent="0" algn="l" rtl="0">
              <a:spcBef>
                <a:spcPts val="0"/>
              </a:spcBef>
              <a:spcAft>
                <a:spcPts val="0"/>
              </a:spcAft>
              <a:buNone/>
            </a:pPr>
            <a:endParaRPr sz="1200"/>
          </a:p>
          <a:p>
            <a:pPr marL="0" lvl="0" indent="0" algn="l" rtl="0">
              <a:spcBef>
                <a:spcPts val="0"/>
              </a:spcBef>
              <a:spcAft>
                <a:spcPts val="0"/>
              </a:spcAft>
              <a:buNone/>
            </a:pPr>
            <a:endParaRPr/>
          </a:p>
        </p:txBody>
      </p:sp>
      <p:sp>
        <p:nvSpPr>
          <p:cNvPr id="747" name="Google Shape;747;p49: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8" name="Google Shape;748;p4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49" name="Google Shape;749;p4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750" name="Google Shape;750;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//Speakers: you can skip this slide if you prefer to demo a series of more code-first Cognitive Services demos. Here are the ones we recommend:</a:t>
            </a:r>
            <a:endParaRPr/>
          </a:p>
          <a:p>
            <a:pPr marL="174708" lvl="0" indent="-174708" algn="l" rtl="0">
              <a:spcBef>
                <a:spcPts val="346"/>
              </a:spcBef>
              <a:spcAft>
                <a:spcPts val="0"/>
              </a:spcAft>
              <a:buClr>
                <a:schemeClr val="dk1"/>
              </a:buClr>
              <a:buSzPts val="1200"/>
              <a:buFont typeface="Noto Sans Symbols"/>
              <a:buChar char="▪"/>
            </a:pPr>
            <a:r>
              <a:rPr lang="en-US"/>
              <a:t>Shana Matthews keeps a list of notebook-based demos here: </a:t>
            </a:r>
            <a:r>
              <a:rPr lang="en-US" u="sng">
                <a:solidFill>
                  <a:schemeClr val="hlink"/>
                </a:solidFill>
                <a:hlinkClick r:id="rId3"/>
              </a:rPr>
              <a:t>https://github.com/shanamatthews/hackathons/tree/master/hackmit/cogservices_demos</a:t>
            </a:r>
            <a:r>
              <a:rPr lang="en-US"/>
              <a:t> </a:t>
            </a:r>
            <a:endParaRPr/>
          </a:p>
          <a:p>
            <a:pPr marL="174708" lvl="0" indent="-174708" algn="l" rtl="0">
              <a:spcBef>
                <a:spcPts val="346"/>
              </a:spcBef>
              <a:spcAft>
                <a:spcPts val="0"/>
              </a:spcAft>
              <a:buClr>
                <a:schemeClr val="dk1"/>
              </a:buClr>
              <a:buSzPts val="1200"/>
              <a:buFont typeface="Noto Sans Symbols"/>
              <a:buChar char="▪"/>
            </a:pPr>
            <a:r>
              <a:rPr lang="en-US"/>
              <a:t>Use the web-based demos in-browser:</a:t>
            </a:r>
            <a:endParaRPr/>
          </a:p>
          <a:p>
            <a:pPr marL="396098" lvl="1" indent="-174707" algn="l" rtl="0">
              <a:spcBef>
                <a:spcPts val="346"/>
              </a:spcBef>
              <a:spcAft>
                <a:spcPts val="0"/>
              </a:spcAft>
              <a:buClr>
                <a:schemeClr val="dk1"/>
              </a:buClr>
              <a:buSzPts val="1200"/>
              <a:buFont typeface="Noto Sans Symbols"/>
              <a:buChar char="▪"/>
            </a:pPr>
            <a:r>
              <a:rPr lang="en-US"/>
              <a:t>Computer Vision: </a:t>
            </a:r>
            <a:r>
              <a:rPr lang="en-US" u="sng">
                <a:solidFill>
                  <a:schemeClr val="hlink"/>
                </a:solidFill>
                <a:hlinkClick r:id="rId4"/>
              </a:rPr>
              <a:t>https://azure.microsoft.com/en-us/services/cognitive-services/computer-vision/#analyze</a:t>
            </a:r>
            <a:r>
              <a:rPr lang="en-US"/>
              <a:t> </a:t>
            </a:r>
            <a:endParaRPr/>
          </a:p>
          <a:p>
            <a:pPr marL="396098" lvl="1" indent="-174707" algn="l" rtl="0">
              <a:spcBef>
                <a:spcPts val="346"/>
              </a:spcBef>
              <a:spcAft>
                <a:spcPts val="0"/>
              </a:spcAft>
              <a:buClr>
                <a:schemeClr val="dk1"/>
              </a:buClr>
              <a:buSzPts val="1200"/>
              <a:buFont typeface="Noto Sans Symbols"/>
              <a:buChar char="▪"/>
            </a:pPr>
            <a:r>
              <a:rPr lang="en-US"/>
              <a:t>Custom Text-to-speech: </a:t>
            </a:r>
            <a:r>
              <a:rPr lang="en-US" u="sng">
                <a:solidFill>
                  <a:schemeClr val="hlink"/>
                </a:solidFill>
                <a:hlinkClick r:id="rId5"/>
              </a:rPr>
              <a:t>https://azure.microsoft.com/en-us/services/cognitive-services/speech-to-text/#custom-speech</a:t>
            </a:r>
            <a:r>
              <a:rPr lang="en-US"/>
              <a:t> </a:t>
            </a:r>
            <a:endParaRPr/>
          </a:p>
          <a:p>
            <a:pPr marL="396098" lvl="1" indent="-174707" algn="l" rtl="0">
              <a:spcBef>
                <a:spcPts val="346"/>
              </a:spcBef>
              <a:spcAft>
                <a:spcPts val="0"/>
              </a:spcAft>
              <a:buClr>
                <a:schemeClr val="dk1"/>
              </a:buClr>
              <a:buSzPts val="1200"/>
              <a:buFont typeface="Noto Sans Symbols"/>
              <a:buChar char="▪"/>
            </a:pPr>
            <a:r>
              <a:rPr lang="en-US"/>
              <a:t>Text Analytics: </a:t>
            </a:r>
            <a:r>
              <a:rPr lang="en-US" u="sng">
                <a:solidFill>
                  <a:schemeClr val="hlink"/>
                </a:solidFill>
                <a:hlinkClick r:id="rId6"/>
              </a:rPr>
              <a:t>https://azure.microsoft.com/en-us/services/cognitive-services/text-analytics/</a:t>
            </a:r>
            <a:r>
              <a:rPr lang="en-US"/>
              <a:t> </a:t>
            </a:r>
            <a:endParaRPr/>
          </a:p>
          <a:p>
            <a:pPr marL="396098" lvl="1" indent="-174707" algn="l" rtl="0">
              <a:spcBef>
                <a:spcPts val="346"/>
              </a:spcBef>
              <a:spcAft>
                <a:spcPts val="0"/>
              </a:spcAft>
              <a:buClr>
                <a:schemeClr val="dk1"/>
              </a:buClr>
              <a:buSzPts val="1200"/>
              <a:buFont typeface="Noto Sans Symbols"/>
              <a:buChar char="▪"/>
            </a:pPr>
            <a:r>
              <a:rPr lang="en-US"/>
              <a:t>Video Indexer (way cool): </a:t>
            </a:r>
            <a:r>
              <a:rPr lang="en-US" u="sng">
                <a:solidFill>
                  <a:schemeClr val="hlink"/>
                </a:solidFill>
                <a:hlinkClick r:id="rId7"/>
              </a:rPr>
              <a:t>https://vi.microsoft.com/</a:t>
            </a:r>
            <a:r>
              <a:rPr lang="en-US"/>
              <a:t>   </a:t>
            </a:r>
            <a:endParaRPr/>
          </a:p>
          <a:p>
            <a:pPr marL="174708" lvl="0" indent="-174708" algn="l" rtl="0">
              <a:spcBef>
                <a:spcPts val="346"/>
              </a:spcBef>
              <a:spcAft>
                <a:spcPts val="0"/>
              </a:spcAft>
              <a:buClr>
                <a:schemeClr val="dk1"/>
              </a:buClr>
              <a:buSzPts val="1200"/>
              <a:buFont typeface="Noto Sans Symbols"/>
              <a:buChar char="▪"/>
            </a:pPr>
            <a:r>
              <a:rPr lang="en-US"/>
              <a:t>Build on of the following labs and then demo them (these take more time to prep but they are more complete solutions):</a:t>
            </a:r>
            <a:endParaRPr/>
          </a:p>
          <a:p>
            <a:pPr marL="396098" lvl="1" indent="-174707" algn="l" rtl="0">
              <a:spcBef>
                <a:spcPts val="346"/>
              </a:spcBef>
              <a:spcAft>
                <a:spcPts val="0"/>
              </a:spcAft>
              <a:buClr>
                <a:schemeClr val="dk1"/>
              </a:buClr>
              <a:buSzPts val="1200"/>
              <a:buFont typeface="Noto Sans Symbols"/>
              <a:buChar char="▪"/>
            </a:pPr>
            <a:r>
              <a:rPr lang="en-US"/>
              <a:t>Build a web app with Text Analytics: </a:t>
            </a:r>
            <a:r>
              <a:rPr lang="en-US" u="sng">
                <a:solidFill>
                  <a:schemeClr val="hlink"/>
                </a:solidFill>
                <a:hlinkClick r:id="rId8"/>
              </a:rPr>
              <a:t>https://github.com/Microsoft/computerscience/blob/master/Labs/Web%20Development/Azure%20Web%20Apps%20and%20GitHub/Deploying%20a%20Cognitive%20Services%20Web%20Site%20to%20Azure%20via%20GitHub.md</a:t>
            </a:r>
            <a:r>
              <a:rPr lang="en-US"/>
              <a:t> </a:t>
            </a:r>
            <a:endParaRPr/>
          </a:p>
          <a:p>
            <a:pPr marL="396098" lvl="1" indent="-174707" algn="l" rtl="0">
              <a:spcBef>
                <a:spcPts val="346"/>
              </a:spcBef>
              <a:spcAft>
                <a:spcPts val="0"/>
              </a:spcAft>
              <a:buClr>
                <a:schemeClr val="dk1"/>
              </a:buClr>
              <a:buSzPts val="1200"/>
              <a:buFont typeface="Noto Sans Symbols"/>
              <a:buChar char="▪"/>
            </a:pPr>
            <a:r>
              <a:rPr lang="en-US"/>
              <a:t>Build Customer Vision model: </a:t>
            </a:r>
            <a:r>
              <a:rPr lang="en-US" u="sng">
                <a:solidFill>
                  <a:schemeClr val="hlink"/>
                </a:solidFill>
                <a:hlinkClick r:id="rId9"/>
              </a:rPr>
              <a:t>https://github.com/Microsoft/computerscience/blob/master/Labs/AI%20and%20Machine%20Learning/Custom%20Vision%20Service/Custom%20Vision%20Service.md</a:t>
            </a:r>
            <a:r>
              <a:rPr lang="en-US"/>
              <a:t> </a:t>
            </a:r>
            <a:endParaRPr/>
          </a:p>
          <a:p>
            <a:pPr marL="396098" lvl="1" indent="-174707" algn="l" rtl="0">
              <a:spcBef>
                <a:spcPts val="346"/>
              </a:spcBef>
              <a:spcAft>
                <a:spcPts val="0"/>
              </a:spcAft>
              <a:buClr>
                <a:schemeClr val="dk1"/>
              </a:buClr>
              <a:buSzPts val="1200"/>
              <a:buFont typeface="Noto Sans Symbols"/>
              <a:buChar char="▪"/>
            </a:pPr>
            <a:r>
              <a:rPr lang="en-US"/>
              <a:t>Build a custom language model: </a:t>
            </a:r>
            <a:r>
              <a:rPr lang="en-US" u="sng">
                <a:solidFill>
                  <a:schemeClr val="hlink"/>
                </a:solidFill>
                <a:hlinkClick r:id="rId10"/>
              </a:rPr>
              <a:t>https://github.com/Microsoft/computerscience/blob/master/Labs/AI%20and%20Machine%20Learning/LUIS/LUIS.md</a:t>
            </a:r>
            <a:r>
              <a:rPr lang="en-US"/>
              <a:t> </a:t>
            </a:r>
            <a:endParaRPr/>
          </a:p>
          <a:p>
            <a:pPr marL="0" lvl="0" indent="0" algn="l" rtl="0">
              <a:spcBef>
                <a:spcPts val="346"/>
              </a:spcBef>
              <a:spcAft>
                <a:spcPts val="0"/>
              </a:spcAft>
              <a:buNone/>
            </a:pPr>
            <a:r>
              <a:rPr lang="en-US"/>
              <a:t>//Here’s the talk track to frame:</a:t>
            </a:r>
            <a:endParaRPr/>
          </a:p>
          <a:p>
            <a:pPr marL="0" lvl="0" indent="0" algn="l" rtl="0">
              <a:spcBef>
                <a:spcPts val="346"/>
              </a:spcBef>
              <a:spcAft>
                <a:spcPts val="0"/>
              </a:spcAft>
              <a:buNone/>
            </a:pPr>
            <a:r>
              <a:rPr lang="en-US"/>
              <a:t>We find that many teams at hacks want to start with pre-built AI given the limited time. You can always customize it later.</a:t>
            </a:r>
            <a:endParaRPr/>
          </a:p>
          <a:p>
            <a:pPr marL="0" lvl="0" indent="0" algn="l" rtl="0">
              <a:spcBef>
                <a:spcPts val="346"/>
              </a:spcBef>
              <a:spcAft>
                <a:spcPts val="0"/>
              </a:spcAft>
              <a:buNone/>
            </a:pPr>
            <a:r>
              <a:rPr lang="en-US" b="1"/>
              <a:t>Cognitive Services </a:t>
            </a:r>
            <a:r>
              <a:rPr lang="en-US"/>
              <a:t>is an entire suite of intelligent APIs, so you can analyze video, images, voice, language, gestures and more. </a:t>
            </a:r>
            <a:endParaRPr/>
          </a:p>
          <a:p>
            <a:pPr marL="0" lvl="0" indent="0" algn="l" rtl="0">
              <a:spcBef>
                <a:spcPts val="346"/>
              </a:spcBef>
              <a:spcAft>
                <a:spcPts val="0"/>
              </a:spcAft>
              <a:buNone/>
            </a:pPr>
            <a:r>
              <a:rPr lang="en-US"/>
              <a:t>It takes just a few lines of code to enable each API in your app and since you are just calling an API you can call it from the programming language of your choice.</a:t>
            </a:r>
            <a:endParaRPr/>
          </a:p>
          <a:p>
            <a:pPr marL="0" lvl="0" indent="0" algn="l" rtl="0">
              <a:spcBef>
                <a:spcPts val="346"/>
              </a:spcBef>
              <a:spcAft>
                <a:spcPts val="0"/>
              </a:spcAft>
              <a:buNone/>
            </a:pPr>
            <a:r>
              <a:rPr lang="en-US"/>
              <a:t>These services are built and supported by Microsoft. Many of them are used in our own products.</a:t>
            </a:r>
            <a:endParaRPr/>
          </a:p>
          <a:p>
            <a:pPr marL="0" lvl="0" indent="0" algn="l" rtl="0">
              <a:spcBef>
                <a:spcPts val="346"/>
              </a:spcBef>
              <a:spcAft>
                <a:spcPts val="0"/>
              </a:spcAft>
              <a:buNone/>
            </a:pPr>
            <a:r>
              <a:rPr lang="en-US"/>
              <a:t>//[Briefly describe the five categories on the slide, then pick a favorite example to describe in more detail. Below is a list of some Cognitive Services you could describe, pick one or two.]</a:t>
            </a:r>
            <a:endParaRPr b="1"/>
          </a:p>
          <a:p>
            <a:pPr marL="174708" lvl="0" indent="-174708" algn="l" rtl="0">
              <a:spcBef>
                <a:spcPts val="0"/>
              </a:spcBef>
              <a:spcAft>
                <a:spcPts val="0"/>
              </a:spcAft>
              <a:buClr>
                <a:schemeClr val="dk1"/>
              </a:buClr>
              <a:buSzPts val="1200"/>
              <a:buFont typeface="Arial"/>
              <a:buChar char="•"/>
            </a:pPr>
            <a:r>
              <a:rPr lang="en-US" b="1"/>
              <a:t>Vision: </a:t>
            </a:r>
            <a:r>
              <a:rPr lang="en-US"/>
              <a:t>Image-processing algorithms to smartly identify, caption, and moderate your pictures.</a:t>
            </a:r>
            <a:endParaRPr/>
          </a:p>
          <a:p>
            <a:pPr marL="174708" lvl="0" indent="-174708" algn="l" rtl="0">
              <a:spcBef>
                <a:spcPts val="0"/>
              </a:spcBef>
              <a:spcAft>
                <a:spcPts val="0"/>
              </a:spcAft>
              <a:buClr>
                <a:schemeClr val="dk1"/>
              </a:buClr>
              <a:buSzPts val="1200"/>
              <a:buFont typeface="Arial"/>
              <a:buChar char="•"/>
            </a:pPr>
            <a:r>
              <a:rPr lang="en-US" b="1"/>
              <a:t>Computer Vision: </a:t>
            </a:r>
            <a:r>
              <a:rPr lang="en-US"/>
              <a:t>Distill actionable information from images.</a:t>
            </a:r>
            <a:endParaRPr/>
          </a:p>
          <a:p>
            <a:pPr marL="174708" lvl="0" indent="-174708" algn="l" rtl="0">
              <a:spcBef>
                <a:spcPts val="0"/>
              </a:spcBef>
              <a:spcAft>
                <a:spcPts val="0"/>
              </a:spcAft>
              <a:buClr>
                <a:schemeClr val="dk1"/>
              </a:buClr>
              <a:buSzPts val="1200"/>
              <a:buFont typeface="Arial"/>
              <a:buChar char="•"/>
            </a:pPr>
            <a:r>
              <a:rPr lang="en-US" b="1"/>
              <a:t>Content Moderator: </a:t>
            </a:r>
            <a:r>
              <a:rPr lang="en-US"/>
              <a:t>Automatically moderate potentially offensive images, text, and videos.</a:t>
            </a:r>
            <a:endParaRPr/>
          </a:p>
          <a:p>
            <a:pPr marL="174708" lvl="0" indent="-174708" algn="l" rtl="0">
              <a:spcBef>
                <a:spcPts val="0"/>
              </a:spcBef>
              <a:spcAft>
                <a:spcPts val="0"/>
              </a:spcAft>
              <a:buClr>
                <a:schemeClr val="dk1"/>
              </a:buClr>
              <a:buSzPts val="1200"/>
              <a:buFont typeface="Arial"/>
              <a:buChar char="•"/>
            </a:pPr>
            <a:r>
              <a:rPr lang="en-US" b="1"/>
              <a:t>Customer Vision Service: </a:t>
            </a:r>
            <a:r>
              <a:rPr lang="en-US"/>
              <a:t>Train a web service to recognize specific content in images.</a:t>
            </a:r>
            <a:endParaRPr/>
          </a:p>
          <a:p>
            <a:pPr marL="174708" lvl="0" indent="-174708" algn="l" rtl="0">
              <a:spcBef>
                <a:spcPts val="0"/>
              </a:spcBef>
              <a:spcAft>
                <a:spcPts val="0"/>
              </a:spcAft>
              <a:buClr>
                <a:schemeClr val="dk1"/>
              </a:buClr>
              <a:buSzPts val="1200"/>
              <a:buFont typeface="Arial"/>
              <a:buChar char="•"/>
            </a:pPr>
            <a:r>
              <a:rPr lang="en-US" b="1"/>
              <a:t>Face</a:t>
            </a:r>
            <a:r>
              <a:rPr lang="en-US"/>
              <a:t>: Identify human faces and emotions in images.</a:t>
            </a:r>
            <a:endParaRPr/>
          </a:p>
          <a:p>
            <a:pPr marL="174708" lvl="0" indent="-174708" algn="l" rtl="0">
              <a:spcBef>
                <a:spcPts val="0"/>
              </a:spcBef>
              <a:spcAft>
                <a:spcPts val="0"/>
              </a:spcAft>
              <a:buClr>
                <a:schemeClr val="dk1"/>
              </a:buClr>
              <a:buSzPts val="1200"/>
              <a:buFont typeface="Arial"/>
              <a:buChar char="•"/>
            </a:pPr>
            <a:r>
              <a:rPr lang="en-US" b="1"/>
              <a:t>Video Indexer: </a:t>
            </a:r>
            <a:r>
              <a:rPr lang="en-US"/>
              <a:t>Easily extract insights from your videos to enrich your applications.</a:t>
            </a:r>
            <a:endParaRPr/>
          </a:p>
          <a:p>
            <a:pPr marL="174708" lvl="0" indent="-174708" algn="l" rtl="0">
              <a:spcBef>
                <a:spcPts val="0"/>
              </a:spcBef>
              <a:spcAft>
                <a:spcPts val="0"/>
              </a:spcAft>
              <a:buClr>
                <a:schemeClr val="dk1"/>
              </a:buClr>
              <a:buSzPts val="1200"/>
              <a:buFont typeface="Arial"/>
              <a:buChar char="•"/>
            </a:pPr>
            <a:r>
              <a:rPr lang="en-US" b="1"/>
              <a:t>Speech:</a:t>
            </a:r>
            <a:r>
              <a:rPr lang="en-US"/>
              <a:t> Convert spoken audio into text, use voice for verification, or add speaker recognition to your app.</a:t>
            </a:r>
            <a:endParaRPr/>
          </a:p>
          <a:p>
            <a:pPr marL="174708" lvl="0" indent="-174708" algn="l" rtl="0">
              <a:spcBef>
                <a:spcPts val="0"/>
              </a:spcBef>
              <a:spcAft>
                <a:spcPts val="0"/>
              </a:spcAft>
              <a:buClr>
                <a:schemeClr val="dk1"/>
              </a:buClr>
              <a:buSzPts val="1200"/>
              <a:buFont typeface="Arial"/>
              <a:buChar char="•"/>
            </a:pPr>
            <a:r>
              <a:rPr lang="en-US" b="1"/>
              <a:t>Bing Speech: </a:t>
            </a:r>
            <a:r>
              <a:rPr lang="en-US"/>
              <a:t>Convert speech to text and text to speech.</a:t>
            </a:r>
            <a:endParaRPr/>
          </a:p>
          <a:p>
            <a:pPr marL="174708" lvl="0" indent="-174708" algn="l" rtl="0">
              <a:spcBef>
                <a:spcPts val="0"/>
              </a:spcBef>
              <a:spcAft>
                <a:spcPts val="0"/>
              </a:spcAft>
              <a:buClr>
                <a:schemeClr val="dk1"/>
              </a:buClr>
              <a:buSzPts val="1200"/>
              <a:buFont typeface="Arial"/>
              <a:buChar char="•"/>
            </a:pPr>
            <a:r>
              <a:rPr lang="en-US" b="1"/>
              <a:t>Speaker Recognition:</a:t>
            </a:r>
            <a:r>
              <a:rPr lang="en-US"/>
              <a:t> Use speech to identify and authenticate individual speakers.</a:t>
            </a:r>
            <a:endParaRPr/>
          </a:p>
          <a:p>
            <a:pPr marL="174708" lvl="0" indent="-174708" algn="l" rtl="0">
              <a:spcBef>
                <a:spcPts val="0"/>
              </a:spcBef>
              <a:spcAft>
                <a:spcPts val="0"/>
              </a:spcAft>
              <a:buClr>
                <a:schemeClr val="dk1"/>
              </a:buClr>
              <a:buSzPts val="1200"/>
              <a:buFont typeface="Arial"/>
              <a:buChar char="•"/>
            </a:pPr>
            <a:r>
              <a:rPr lang="en-US" b="1"/>
              <a:t>Custom Speech Service: </a:t>
            </a:r>
            <a:r>
              <a:rPr lang="en-US"/>
              <a:t>Overcome speech-recognition barriers like speaking style, background noise, and vocabulary.</a:t>
            </a:r>
            <a:endParaRPr/>
          </a:p>
          <a:p>
            <a:pPr marL="174708" lvl="0" indent="-174708" algn="l" rtl="0">
              <a:spcBef>
                <a:spcPts val="0"/>
              </a:spcBef>
              <a:spcAft>
                <a:spcPts val="0"/>
              </a:spcAft>
              <a:buClr>
                <a:schemeClr val="dk1"/>
              </a:buClr>
              <a:buSzPts val="1200"/>
              <a:buFont typeface="Arial"/>
              <a:buChar char="•"/>
            </a:pPr>
            <a:r>
              <a:rPr lang="en-US" b="1"/>
              <a:t>Translator Speech:</a:t>
            </a:r>
            <a:r>
              <a:rPr lang="en-US"/>
              <a:t> Easily conduct real-time speech translation on your app.</a:t>
            </a:r>
            <a:endParaRPr/>
          </a:p>
          <a:p>
            <a:pPr marL="174708" lvl="0" indent="-174708" algn="l" rtl="0">
              <a:spcBef>
                <a:spcPts val="0"/>
              </a:spcBef>
              <a:spcAft>
                <a:spcPts val="0"/>
              </a:spcAft>
              <a:buClr>
                <a:schemeClr val="dk1"/>
              </a:buClr>
              <a:buSzPts val="1200"/>
              <a:buFont typeface="Arial"/>
              <a:buChar char="•"/>
            </a:pPr>
            <a:r>
              <a:rPr lang="en-US" b="1"/>
              <a:t>Language: </a:t>
            </a:r>
            <a:r>
              <a:rPr lang="en-US"/>
              <a:t>Enable your apps to process natural language with pre-built scripts, evaluate sentiment, and learn how to recognize what users want.</a:t>
            </a:r>
            <a:endParaRPr/>
          </a:p>
          <a:p>
            <a:pPr marL="174708" lvl="0" indent="-174708" algn="l" rtl="0">
              <a:spcBef>
                <a:spcPts val="0"/>
              </a:spcBef>
              <a:spcAft>
                <a:spcPts val="0"/>
              </a:spcAft>
              <a:buClr>
                <a:schemeClr val="dk1"/>
              </a:buClr>
              <a:buSzPts val="1200"/>
              <a:buFont typeface="Arial"/>
              <a:buChar char="•"/>
            </a:pPr>
            <a:r>
              <a:rPr lang="en-US" b="1"/>
              <a:t>Bing Spell Check: </a:t>
            </a:r>
            <a:r>
              <a:rPr lang="en-US"/>
              <a:t>Add spell checking functionality to your app.</a:t>
            </a:r>
            <a:endParaRPr/>
          </a:p>
          <a:p>
            <a:pPr marL="174708" lvl="0" indent="-174708" algn="l" rtl="0">
              <a:spcBef>
                <a:spcPts val="0"/>
              </a:spcBef>
              <a:spcAft>
                <a:spcPts val="0"/>
              </a:spcAft>
              <a:buClr>
                <a:schemeClr val="dk1"/>
              </a:buClr>
              <a:buSzPts val="1200"/>
              <a:buFont typeface="Arial"/>
              <a:buChar char="•"/>
            </a:pPr>
            <a:r>
              <a:rPr lang="en-US" b="1"/>
              <a:t>Language Understanding Intelligent Service (LUIS): </a:t>
            </a:r>
            <a:r>
              <a:rPr lang="en-US"/>
              <a:t>Add language understanding intelligence to your apps with minimal effort.</a:t>
            </a:r>
            <a:endParaRPr/>
          </a:p>
          <a:p>
            <a:pPr marL="174708" lvl="0" indent="-174708" algn="l" rtl="0">
              <a:spcBef>
                <a:spcPts val="0"/>
              </a:spcBef>
              <a:spcAft>
                <a:spcPts val="0"/>
              </a:spcAft>
              <a:buClr>
                <a:schemeClr val="dk1"/>
              </a:buClr>
              <a:buSzPts val="1200"/>
              <a:buFont typeface="Arial"/>
              <a:buChar char="•"/>
            </a:pPr>
            <a:r>
              <a:rPr lang="en-US" b="1"/>
              <a:t>Linguistic Analysis: </a:t>
            </a:r>
            <a:r>
              <a:rPr lang="en-US"/>
              <a:t>Easily parse complex text with language analysis.</a:t>
            </a:r>
            <a:endParaRPr/>
          </a:p>
          <a:p>
            <a:pPr marL="174708" lvl="0" indent="-174708" algn="l" rtl="0">
              <a:spcBef>
                <a:spcPts val="0"/>
              </a:spcBef>
              <a:spcAft>
                <a:spcPts val="0"/>
              </a:spcAft>
              <a:buClr>
                <a:schemeClr val="dk1"/>
              </a:buClr>
              <a:buSzPts val="1200"/>
              <a:buFont typeface="Arial"/>
              <a:buChar char="•"/>
            </a:pPr>
            <a:r>
              <a:rPr lang="en-US" b="1"/>
              <a:t>Text Analytics: </a:t>
            </a:r>
            <a:r>
              <a:rPr lang="en-US"/>
              <a:t>Easily evaluate sentiment, language, and key phrases to understand what users want.</a:t>
            </a:r>
            <a:endParaRPr/>
          </a:p>
          <a:p>
            <a:pPr marL="174708" lvl="0" indent="-174708" algn="l" rtl="0">
              <a:spcBef>
                <a:spcPts val="0"/>
              </a:spcBef>
              <a:spcAft>
                <a:spcPts val="0"/>
              </a:spcAft>
              <a:buClr>
                <a:schemeClr val="dk1"/>
              </a:buClr>
              <a:buSzPts val="1200"/>
              <a:buFont typeface="Arial"/>
              <a:buChar char="•"/>
            </a:pPr>
            <a:r>
              <a:rPr lang="en-US" b="1"/>
              <a:t>Translator Text:</a:t>
            </a:r>
            <a:r>
              <a:rPr lang="en-US"/>
              <a:t> Easily conduct machine translation for 60+ languages.</a:t>
            </a:r>
            <a:endParaRPr/>
          </a:p>
          <a:p>
            <a:pPr marL="174708" lvl="0" indent="-174708" algn="l" rtl="0">
              <a:spcBef>
                <a:spcPts val="0"/>
              </a:spcBef>
              <a:spcAft>
                <a:spcPts val="0"/>
              </a:spcAft>
              <a:buClr>
                <a:schemeClr val="dk1"/>
              </a:buClr>
              <a:buSzPts val="1200"/>
              <a:buFont typeface="Arial"/>
              <a:buChar char="•"/>
            </a:pPr>
            <a:r>
              <a:rPr lang="en-US" b="1"/>
              <a:t>Knowledge: </a:t>
            </a:r>
            <a:r>
              <a:rPr lang="en-US"/>
              <a:t>Map complex information and data to solve tasks such as intelligent recommendations and semantic search.</a:t>
            </a:r>
            <a:endParaRPr/>
          </a:p>
          <a:p>
            <a:pPr marL="174708" lvl="0" indent="-174708" algn="l" rtl="0">
              <a:spcBef>
                <a:spcPts val="0"/>
              </a:spcBef>
              <a:spcAft>
                <a:spcPts val="0"/>
              </a:spcAft>
              <a:buClr>
                <a:schemeClr val="dk1"/>
              </a:buClr>
              <a:buSzPts val="1200"/>
              <a:buFont typeface="Arial"/>
              <a:buChar char="•"/>
            </a:pPr>
            <a:r>
              <a:rPr lang="en-US" b="1"/>
              <a:t>Knowledge Exploration Service: </a:t>
            </a:r>
            <a:r>
              <a:rPr lang="en-US"/>
              <a:t>Enable interactive search experiences over structured data via natural language inputs.</a:t>
            </a:r>
            <a:endParaRPr/>
          </a:p>
          <a:p>
            <a:pPr marL="174708" lvl="0" indent="-174708" algn="l" rtl="0">
              <a:spcBef>
                <a:spcPts val="0"/>
              </a:spcBef>
              <a:spcAft>
                <a:spcPts val="0"/>
              </a:spcAft>
              <a:buClr>
                <a:schemeClr val="dk1"/>
              </a:buClr>
              <a:buSzPts val="1200"/>
              <a:buFont typeface="Arial"/>
              <a:buChar char="•"/>
            </a:pPr>
            <a:r>
              <a:rPr lang="en-US" b="1"/>
              <a:t>Entity Linking Service: </a:t>
            </a:r>
            <a:r>
              <a:rPr lang="en-US"/>
              <a:t>Power your app's data links with named entity recognition and disambiguation.</a:t>
            </a:r>
            <a:endParaRPr/>
          </a:p>
          <a:p>
            <a:pPr marL="174708" lvl="0" indent="-174708" algn="l" rtl="0">
              <a:spcBef>
                <a:spcPts val="0"/>
              </a:spcBef>
              <a:spcAft>
                <a:spcPts val="0"/>
              </a:spcAft>
              <a:buClr>
                <a:schemeClr val="dk1"/>
              </a:buClr>
              <a:buSzPts val="1200"/>
              <a:buFont typeface="Arial"/>
              <a:buChar char="•"/>
            </a:pPr>
            <a:r>
              <a:rPr lang="en-US" b="1"/>
              <a:t>Academic Knowledge:</a:t>
            </a:r>
            <a:r>
              <a:rPr lang="en-US"/>
              <a:t> Tap into the wealth of academic content in the Microsoft Academic Graph using the Academic Knowledge API.</a:t>
            </a:r>
            <a:endParaRPr/>
          </a:p>
          <a:p>
            <a:pPr marL="174708" lvl="0" indent="-174708" algn="l" rtl="0">
              <a:spcBef>
                <a:spcPts val="0"/>
              </a:spcBef>
              <a:spcAft>
                <a:spcPts val="0"/>
              </a:spcAft>
              <a:buClr>
                <a:schemeClr val="dk1"/>
              </a:buClr>
              <a:buSzPts val="1200"/>
              <a:buFont typeface="Arial"/>
              <a:buChar char="•"/>
            </a:pPr>
            <a:r>
              <a:rPr lang="en-US" b="1"/>
              <a:t>QnA Maker:</a:t>
            </a:r>
            <a:r>
              <a:rPr lang="en-US"/>
              <a:t> Distill information into an easy-to-navigate frequently-asked-questions (FAQ) document for bot services.</a:t>
            </a:r>
            <a:endParaRPr/>
          </a:p>
          <a:p>
            <a:pPr marL="174708" lvl="0" indent="-174708" algn="l" rtl="0">
              <a:spcBef>
                <a:spcPts val="0"/>
              </a:spcBef>
              <a:spcAft>
                <a:spcPts val="0"/>
              </a:spcAft>
              <a:buClr>
                <a:schemeClr val="dk1"/>
              </a:buClr>
              <a:buSzPts val="1200"/>
              <a:buFont typeface="Arial"/>
              <a:buChar char="•"/>
            </a:pPr>
            <a:r>
              <a:rPr lang="en-US" b="1"/>
              <a:t>Customer Decision Service:</a:t>
            </a:r>
            <a:r>
              <a:rPr lang="en-US"/>
              <a:t> Create custom experiences with adaptive, contextual decision making.</a:t>
            </a:r>
            <a:endParaRPr/>
          </a:p>
          <a:p>
            <a:pPr marL="174708" lvl="0" indent="-174708" algn="l" rtl="0">
              <a:spcBef>
                <a:spcPts val="0"/>
              </a:spcBef>
              <a:spcAft>
                <a:spcPts val="0"/>
              </a:spcAft>
              <a:buClr>
                <a:schemeClr val="dk1"/>
              </a:buClr>
              <a:buSzPts val="1200"/>
              <a:buFont typeface="Arial"/>
              <a:buChar char="•"/>
            </a:pPr>
            <a:r>
              <a:rPr lang="en-US" b="1"/>
              <a:t>Search: </a:t>
            </a:r>
            <a:r>
              <a:rPr lang="en-US"/>
              <a:t>Add Bing Search APIs to your apps and harness the ability to comb billions of webpages, images, videos, and news articles with a single API call.</a:t>
            </a:r>
            <a:endParaRPr/>
          </a:p>
          <a:p>
            <a:pPr marL="174708" lvl="0" indent="-174708" algn="l" rtl="0">
              <a:spcBef>
                <a:spcPts val="0"/>
              </a:spcBef>
              <a:spcAft>
                <a:spcPts val="0"/>
              </a:spcAft>
              <a:buClr>
                <a:schemeClr val="dk1"/>
              </a:buClr>
              <a:buSzPts val="1200"/>
              <a:buFont typeface="Arial"/>
              <a:buChar char="•"/>
            </a:pPr>
            <a:r>
              <a:rPr lang="en-US" b="1"/>
              <a:t>Bing Autosuggest: </a:t>
            </a:r>
            <a:r>
              <a:rPr lang="en-US"/>
              <a:t>Give your app intelligent autosuggest options for searches.</a:t>
            </a:r>
            <a:endParaRPr/>
          </a:p>
          <a:p>
            <a:pPr marL="174708" lvl="0" indent="-174708" algn="l" rtl="0">
              <a:spcBef>
                <a:spcPts val="0"/>
              </a:spcBef>
              <a:spcAft>
                <a:spcPts val="0"/>
              </a:spcAft>
              <a:buClr>
                <a:schemeClr val="dk1"/>
              </a:buClr>
              <a:buSzPts val="1200"/>
              <a:buFont typeface="Arial"/>
              <a:buChar char="•"/>
            </a:pPr>
            <a:r>
              <a:rPr lang="en-US" b="1"/>
              <a:t>Bing News Search: </a:t>
            </a:r>
            <a:r>
              <a:rPr lang="en-US"/>
              <a:t>Search for news and get comprehensive results.</a:t>
            </a:r>
            <a:endParaRPr/>
          </a:p>
          <a:p>
            <a:pPr marL="174708" lvl="0" indent="-174708" algn="l" rtl="0">
              <a:spcBef>
                <a:spcPts val="0"/>
              </a:spcBef>
              <a:spcAft>
                <a:spcPts val="0"/>
              </a:spcAft>
              <a:buClr>
                <a:schemeClr val="dk1"/>
              </a:buClr>
              <a:buSzPts val="1200"/>
              <a:buFont typeface="Arial"/>
              <a:buChar char="•"/>
            </a:pPr>
            <a:r>
              <a:rPr lang="en-US" b="1"/>
              <a:t>Bing Web Search: </a:t>
            </a:r>
            <a:r>
              <a:rPr lang="en-US"/>
              <a:t>Get enhanced search details from billions of web documents.</a:t>
            </a:r>
            <a:endParaRPr/>
          </a:p>
          <a:p>
            <a:pPr marL="174708" lvl="0" indent="-174708" algn="l" rtl="0">
              <a:spcBef>
                <a:spcPts val="0"/>
              </a:spcBef>
              <a:spcAft>
                <a:spcPts val="0"/>
              </a:spcAft>
              <a:buClr>
                <a:schemeClr val="dk1"/>
              </a:buClr>
              <a:buSzPts val="1200"/>
              <a:buFont typeface="Arial"/>
              <a:buChar char="•"/>
            </a:pPr>
            <a:r>
              <a:rPr lang="en-US" b="1"/>
              <a:t>Bing Entity Search: </a:t>
            </a:r>
            <a:r>
              <a:rPr lang="en-US"/>
              <a:t>Enrich your experiences by identifying and augmenting entity information from the web.</a:t>
            </a:r>
            <a:endParaRPr/>
          </a:p>
          <a:p>
            <a:pPr marL="174708" lvl="0" indent="-174708" algn="l" rtl="0">
              <a:spcBef>
                <a:spcPts val="0"/>
              </a:spcBef>
              <a:spcAft>
                <a:spcPts val="0"/>
              </a:spcAft>
              <a:buClr>
                <a:schemeClr val="dk1"/>
              </a:buClr>
              <a:buSzPts val="1200"/>
              <a:buFont typeface="Arial"/>
              <a:buChar char="•"/>
            </a:pPr>
            <a:r>
              <a:rPr lang="en-US" b="1"/>
              <a:t>Bing Image Search: </a:t>
            </a:r>
            <a:r>
              <a:rPr lang="en-US"/>
              <a:t>Search for images and get comprehensive results.</a:t>
            </a:r>
            <a:endParaRPr/>
          </a:p>
          <a:p>
            <a:pPr marL="174708" lvl="0" indent="-174708" algn="l" rtl="0">
              <a:spcBef>
                <a:spcPts val="0"/>
              </a:spcBef>
              <a:spcAft>
                <a:spcPts val="0"/>
              </a:spcAft>
              <a:buClr>
                <a:schemeClr val="dk1"/>
              </a:buClr>
              <a:buSzPts val="1200"/>
              <a:buFont typeface="Arial"/>
              <a:buChar char="•"/>
            </a:pPr>
            <a:r>
              <a:rPr lang="en-US" b="1"/>
              <a:t>Bing Video Search: </a:t>
            </a:r>
            <a:r>
              <a:rPr lang="en-US"/>
              <a:t>Search for videos and get comprehensive results.</a:t>
            </a:r>
            <a:endParaRPr/>
          </a:p>
          <a:p>
            <a:pPr marL="174708" lvl="0" indent="-174708" algn="l" rtl="0">
              <a:spcBef>
                <a:spcPts val="0"/>
              </a:spcBef>
              <a:spcAft>
                <a:spcPts val="0"/>
              </a:spcAft>
              <a:buClr>
                <a:schemeClr val="dk1"/>
              </a:buClr>
              <a:buSzPts val="1200"/>
              <a:buFont typeface="Arial"/>
              <a:buChar char="•"/>
            </a:pPr>
            <a:r>
              <a:rPr lang="en-US" b="1"/>
              <a:t>Bing Custom Search: </a:t>
            </a:r>
            <a:r>
              <a:rPr lang="en-US"/>
              <a:t>Create tailored site search or vertical search experiences for topics you care about.</a:t>
            </a:r>
            <a:endParaRPr/>
          </a:p>
          <a:p>
            <a:pPr marL="174708" lvl="0" indent="-174708" algn="l" rtl="0">
              <a:spcBef>
                <a:spcPts val="0"/>
              </a:spcBef>
              <a:spcAft>
                <a:spcPts val="0"/>
              </a:spcAft>
              <a:buClr>
                <a:schemeClr val="dk1"/>
              </a:buClr>
              <a:buSzPts val="1200"/>
              <a:buFont typeface="Arial"/>
              <a:buChar char="•"/>
            </a:pPr>
            <a:r>
              <a:rPr lang="en-US" b="1"/>
              <a:t>Labs: </a:t>
            </a:r>
            <a:r>
              <a:rPr lang="en-US"/>
              <a:t>Cognitive Services Labs are early-preview limited-availability leading innovation APIs and SDKs that allow developers to start experimenting with Microsoft’s latest and greatest Cognitive Services.</a:t>
            </a:r>
            <a:endParaRPr/>
          </a:p>
          <a:p>
            <a:pPr marL="174708" lvl="0" indent="-174708" algn="l" rtl="0">
              <a:spcBef>
                <a:spcPts val="0"/>
              </a:spcBef>
              <a:spcAft>
                <a:spcPts val="0"/>
              </a:spcAft>
              <a:buClr>
                <a:schemeClr val="dk1"/>
              </a:buClr>
              <a:buSzPts val="1200"/>
              <a:buFont typeface="Arial"/>
              <a:buChar char="•"/>
            </a:pPr>
            <a:r>
              <a:rPr lang="en-US" b="1"/>
              <a:t>Project Prague: </a:t>
            </a:r>
            <a:r>
              <a:rPr lang="en-US"/>
              <a:t>SDK to incorporate gesture-based controls into your apps. Quickly define and implement customized hand gestures, creating a more natural user experience; limited private preview availability at launch.</a:t>
            </a:r>
            <a:endParaRPr/>
          </a:p>
          <a:p>
            <a:pPr marL="174708" lvl="0" indent="-174708" algn="l" rtl="0">
              <a:spcBef>
                <a:spcPts val="0"/>
              </a:spcBef>
              <a:spcAft>
                <a:spcPts val="0"/>
              </a:spcAft>
              <a:buClr>
                <a:schemeClr val="dk1"/>
              </a:buClr>
              <a:buSzPts val="1200"/>
              <a:buFont typeface="Arial"/>
              <a:buChar char="•"/>
            </a:pPr>
            <a:r>
              <a:rPr lang="en-US" b="1"/>
              <a:t>Project Cuzco: </a:t>
            </a:r>
            <a:r>
              <a:rPr lang="en-US"/>
              <a:t>API to help developers find events associated with Wikipedia entities; begin with a Wikipedia entity and receive a list of related events organized by time.</a:t>
            </a:r>
            <a:endParaRPr/>
          </a:p>
          <a:p>
            <a:pPr marL="174708" lvl="0" indent="-174708" algn="l" rtl="0">
              <a:spcBef>
                <a:spcPts val="0"/>
              </a:spcBef>
              <a:spcAft>
                <a:spcPts val="0"/>
              </a:spcAft>
              <a:buClr>
                <a:schemeClr val="dk1"/>
              </a:buClr>
              <a:buSzPts val="1200"/>
              <a:buFont typeface="Arial"/>
              <a:buChar char="•"/>
            </a:pPr>
            <a:r>
              <a:rPr lang="en-US" b="1"/>
              <a:t>Project Johannesburg: </a:t>
            </a:r>
            <a:r>
              <a:rPr lang="en-US"/>
              <a:t>API to calculate route logistics for deeper location intelligence to account for specific enterprise requirements; for example, weight, height, length, hazardous materials, and so on.</a:t>
            </a:r>
            <a:endParaRPr/>
          </a:p>
          <a:p>
            <a:pPr marL="174708" lvl="0" indent="-174708" algn="l" rtl="0">
              <a:spcBef>
                <a:spcPts val="0"/>
              </a:spcBef>
              <a:spcAft>
                <a:spcPts val="0"/>
              </a:spcAft>
              <a:buClr>
                <a:schemeClr val="dk1"/>
              </a:buClr>
              <a:buSzPts val="1200"/>
              <a:buFont typeface="Arial"/>
              <a:buChar char="•"/>
            </a:pPr>
            <a:r>
              <a:rPr lang="en-US" b="1"/>
              <a:t>Project Nanjing: </a:t>
            </a:r>
            <a:r>
              <a:rPr lang="en-US"/>
              <a:t>API to calculate isochrones—time and distance-based recommendations for enterprise route optimization.</a:t>
            </a:r>
            <a:endParaRPr/>
          </a:p>
          <a:p>
            <a:pPr marL="174708" lvl="0" indent="-174708" algn="l" rtl="0">
              <a:spcBef>
                <a:spcPts val="0"/>
              </a:spcBef>
              <a:spcAft>
                <a:spcPts val="0"/>
              </a:spcAft>
              <a:buClr>
                <a:schemeClr val="dk1"/>
              </a:buClr>
              <a:buSzPts val="1200"/>
              <a:buFont typeface="Arial"/>
              <a:buChar char="•"/>
            </a:pPr>
            <a:r>
              <a:rPr lang="en-US" b="1"/>
              <a:t>Project Abu Dhabi: </a:t>
            </a:r>
            <a:r>
              <a:rPr lang="en-US"/>
              <a:t>API to create distance matrices, enabling you to calculate a histogram of travel times and serve as a stepping stone for enterprise route optimization.</a:t>
            </a:r>
            <a:endParaRPr/>
          </a:p>
          <a:p>
            <a:pPr marL="174708" lvl="0" indent="-174708" algn="l" rtl="0">
              <a:spcBef>
                <a:spcPts val="0"/>
              </a:spcBef>
              <a:spcAft>
                <a:spcPts val="0"/>
              </a:spcAft>
              <a:buClr>
                <a:schemeClr val="dk1"/>
              </a:buClr>
              <a:buSzPts val="1200"/>
              <a:buFont typeface="Arial"/>
              <a:buChar char="•"/>
            </a:pPr>
            <a:r>
              <a:rPr lang="en-US" b="1"/>
              <a:t>Project Local Insights: </a:t>
            </a:r>
            <a:r>
              <a:rPr lang="en-US"/>
              <a:t>API to help “score” the attractiveness of a location, based on how many of a particular amenity are within a specific distance; for example, restaurants, parks, and transit stops.</a:t>
            </a:r>
            <a:endParaRPr/>
          </a:p>
        </p:txBody>
      </p:sp>
      <p:sp>
        <p:nvSpPr>
          <p:cNvPr id="757" name="Google Shape;757;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latin typeface="Calibri"/>
                <a:ea typeface="Calibri"/>
                <a:cs typeface="Calibri"/>
                <a:sym typeface="Calibri"/>
              </a:rPr>
              <a:t>43</a:t>
            </a:fld>
            <a:endParaRPr>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5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5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1" name="Google Shape;781;p5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5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0" name="Google Shape;790;p5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800">
                <a:solidFill>
                  <a:schemeClr val="accent2"/>
                </a:solidFill>
              </a:rPr>
              <a:t>Thank you!</a:t>
            </a:r>
            <a:endParaRPr/>
          </a:p>
        </p:txBody>
      </p:sp>
      <p:sp>
        <p:nvSpPr>
          <p:cNvPr id="791" name="Google Shape;791;p53: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792" name="Google Shape;792;p53: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93" name="Google Shape;793;p53: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794" name="Google Shape;794;p5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46</a:t>
            </a:fld>
            <a:endParaRPr>
              <a:solidFill>
                <a:srgbClr val="000000"/>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4" name="Google Shape;80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5" name="Google Shape;2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2" name="Google Shape;27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Data defines the world around us. The combination of mountains of data and computing that is both powerful enough and economical enough to make sense of that data has led to huge breakthroughs in science, medicine, and the consumer technologies that we now take for granted. But for all the advances that the data revolution has made, it is still held back by a resource shortage: people; specifically, people with technical skills in data science who can navigate this growing field and help explain discoveries in it to others.</a:t>
            </a:r>
            <a:endParaRPr/>
          </a:p>
          <a:p>
            <a:pPr marL="0" lvl="0" indent="0" algn="l" rtl="0">
              <a:spcBef>
                <a:spcPts val="0"/>
              </a:spcBef>
              <a:spcAft>
                <a:spcPts val="0"/>
              </a:spcAft>
              <a:buNone/>
            </a:pPr>
            <a:endParaRPr/>
          </a:p>
          <a:p>
            <a:pPr marL="0" lvl="0" indent="0" algn="l" rtl="0">
              <a:spcBef>
                <a:spcPts val="0"/>
              </a:spcBef>
              <a:spcAft>
                <a:spcPts val="0"/>
              </a:spcAft>
              <a:buNone/>
            </a:pPr>
            <a:r>
              <a:rPr lang="en-US"/>
              <a:t>For example, we might be able to:</a:t>
            </a:r>
            <a:endParaRPr/>
          </a:p>
          <a:p>
            <a:pPr marL="0" marR="0" lvl="0" indent="0" algn="l" rtl="0">
              <a:lnSpc>
                <a:spcPct val="90000"/>
              </a:lnSpc>
              <a:spcBef>
                <a:spcPts val="0"/>
              </a:spcBef>
              <a:spcAft>
                <a:spcPts val="0"/>
              </a:spcAft>
              <a:buClr>
                <a:schemeClr val="lt1"/>
              </a:buClr>
              <a:buSzPts val="1200"/>
              <a:buFont typeface="Calibri"/>
              <a:buNone/>
            </a:pPr>
            <a:r>
              <a:rPr lang="en-US"/>
              <a:t> - Assist doctors with detecting tumors on an MRI scan that might otherwise be too small to be noticed at first</a:t>
            </a:r>
            <a:endParaRPr/>
          </a:p>
          <a:p>
            <a:pPr marL="0" marR="0" lvl="0" indent="0" algn="l" rtl="0">
              <a:lnSpc>
                <a:spcPct val="90000"/>
              </a:lnSpc>
              <a:spcBef>
                <a:spcPts val="333"/>
              </a:spcBef>
              <a:spcAft>
                <a:spcPts val="0"/>
              </a:spcAft>
              <a:buClr>
                <a:schemeClr val="lt1"/>
              </a:buClr>
              <a:buSzPts val="1200"/>
              <a:buFont typeface="Calibri"/>
              <a:buNone/>
            </a:pPr>
            <a:r>
              <a:rPr lang="en-US"/>
              <a:t> - Help farmers increase their crop yields and use fewer resources like water and fertilizer</a:t>
            </a:r>
            <a:endParaRPr/>
          </a:p>
          <a:p>
            <a:pPr marL="0" marR="0" lvl="0" indent="0" algn="l" rtl="0">
              <a:lnSpc>
                <a:spcPct val="90000"/>
              </a:lnSpc>
              <a:spcBef>
                <a:spcPts val="333"/>
              </a:spcBef>
              <a:spcAft>
                <a:spcPts val="0"/>
              </a:spcAft>
              <a:buClr>
                <a:schemeClr val="lt1"/>
              </a:buClr>
              <a:buSzPts val="1200"/>
              <a:buFont typeface="Calibri"/>
              <a:buNone/>
            </a:pPr>
            <a:r>
              <a:rPr lang="en-US"/>
              <a:t> - Help a person who is blind identify people or obstacles in front of them</a:t>
            </a:r>
            <a:endParaRPr/>
          </a:p>
          <a:p>
            <a:pPr marL="0" marR="0" lvl="0" indent="0" algn="l" rtl="0">
              <a:lnSpc>
                <a:spcPct val="90000"/>
              </a:lnSpc>
              <a:spcBef>
                <a:spcPts val="333"/>
              </a:spcBef>
              <a:spcAft>
                <a:spcPts val="0"/>
              </a:spcAft>
              <a:buClr>
                <a:schemeClr val="lt1"/>
              </a:buClr>
              <a:buSzPts val="1200"/>
              <a:buFont typeface="Calibri"/>
              <a:buNone/>
            </a:pPr>
            <a:r>
              <a:rPr lang="en-US"/>
              <a:t> - Reduce defects in the manufacturing process</a:t>
            </a:r>
            <a:endParaRPr/>
          </a:p>
          <a:p>
            <a:pPr marL="0" marR="0" lvl="0" indent="0" algn="l" rtl="0">
              <a:lnSpc>
                <a:spcPct val="90000"/>
              </a:lnSpc>
              <a:spcBef>
                <a:spcPts val="333"/>
              </a:spcBef>
              <a:spcAft>
                <a:spcPts val="0"/>
              </a:spcAft>
              <a:buClr>
                <a:schemeClr val="lt1"/>
              </a:buClr>
              <a:buSzPts val="1200"/>
              <a:buFont typeface="Calibri"/>
              <a:buNone/>
            </a:pPr>
            <a:endParaRPr/>
          </a:p>
          <a:p>
            <a:pPr marL="0" marR="0" lvl="0" indent="0" algn="l" rtl="0">
              <a:lnSpc>
                <a:spcPct val="90000"/>
              </a:lnSpc>
              <a:spcBef>
                <a:spcPts val="333"/>
              </a:spcBef>
              <a:spcAft>
                <a:spcPts val="0"/>
              </a:spcAft>
              <a:buClr>
                <a:schemeClr val="lt1"/>
              </a:buClr>
              <a:buSzPts val="1200"/>
              <a:buFont typeface="Calibri"/>
              <a:buNone/>
            </a:pPr>
            <a:r>
              <a:rPr lang="en-US"/>
              <a:t>The video we watched shows the power and affordability of big data processing on cloud platforms like Azure. DNA sequencing analysis is a form of life-sciences research that has the potential to lead to a wide range of medical and pharmaceutical breakthroughs. However, this type of analysis requires supercomputing resources and big data storage, which many researchers have lacked before now. Working through a grant provided by the National Science Foundation in partnership with Microsoft, a team of computer scientists at Virginia Tech addressed this challenge by developing an on-demand, cloud-computing model using data &amp; analytics services. By moving to an on-demand cloud computing model, researchers now have easier, more cost-effective access to DNA sequencing tools and resources, which could lead to even faster, more exciting advancements in medical research.</a:t>
            </a:r>
            <a:endParaRPr/>
          </a:p>
          <a:p>
            <a:pPr marL="0" marR="0" lvl="0" indent="0" algn="l" rtl="0">
              <a:lnSpc>
                <a:spcPct val="90000"/>
              </a:lnSpc>
              <a:spcBef>
                <a:spcPts val="333"/>
              </a:spcBef>
              <a:spcAft>
                <a:spcPts val="0"/>
              </a:spcAft>
              <a:buClr>
                <a:schemeClr val="lt1"/>
              </a:buClr>
              <a:buSzPts val="1200"/>
              <a:buFont typeface="Calibri"/>
              <a:buNone/>
            </a:pPr>
            <a:endParaRPr/>
          </a:p>
          <a:p>
            <a:pPr marL="0" lvl="0" indent="0" algn="l" rtl="0">
              <a:spcBef>
                <a:spcPts val="333"/>
              </a:spcBef>
              <a:spcAft>
                <a:spcPts val="0"/>
              </a:spcAft>
              <a:buNone/>
            </a:pPr>
            <a:r>
              <a:rPr lang="en-US"/>
              <a:t>This workshop is about bridging the shortage of practitioners with technical skills in data, particularly in data science. Everyone should care about data science; you are here today because you are choosing to act to gain more information and skills in this vital, rapidly growing field. This course will give you a broad overview of many of the fundamental skills in data science using two of the most ubiquitous tools of the data trade: the Python programming language and the Jupyter Notebook interface. This course will give you a basic grounding in data science and some practical tools for performing it; these outcomes will provide you with the foundation from which to acquire deeper skills in this field, such as through the Microsoft certification for data science.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73" name="Google Shape;273;p8: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Microsoft Build 2017</a:t>
            </a:r>
            <a:endParaRPr/>
          </a:p>
        </p:txBody>
      </p:sp>
      <p:sp>
        <p:nvSpPr>
          <p:cNvPr id="274" name="Google Shape;274;p8: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75" name="Google Shape;275;p8: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t>6/11/2020 10:45 AM</a:t>
            </a:r>
            <a:endParaRPr/>
          </a:p>
        </p:txBody>
      </p:sp>
      <p:sp>
        <p:nvSpPr>
          <p:cNvPr id="276" name="Google Shape;276;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a:t>Data science is gaining momentum because of 3 advancements in computing:</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b="1"/>
              <a:t>Ubiquity of data: </a:t>
            </a:r>
            <a:r>
              <a:rPr lang="en-US"/>
              <a:t>Our devices and sensors are capable of creating terabytes worth of data every day.</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b="1"/>
              <a:t>Access </a:t>
            </a:r>
            <a:r>
              <a:rPr lang="en-US"/>
              <a:t>to nearly limitless compute power, available to anyone with an internet connection.</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b="1"/>
              <a:t>Powerful algorithms </a:t>
            </a:r>
            <a:r>
              <a:rPr lang="en-US"/>
              <a:t>that help us unlock more insight than ever from the data we have.</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(feel free to elaborate on the above with examples, hold up your phone or Apple Watch for examples of consumer solutions)</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Data science itself is not a new field. Statisticians like to say that data science is statistics rebranded. Some say its statistics at scale for big data.</a:t>
            </a:r>
            <a:endParaRPr/>
          </a:p>
          <a:p>
            <a:pPr marL="0" lvl="0" indent="0" algn="l" rtl="0">
              <a:lnSpc>
                <a:spcPct val="100000"/>
              </a:lnSpc>
              <a:spcBef>
                <a:spcPts val="0"/>
              </a:spcBef>
              <a:spcAft>
                <a:spcPts val="0"/>
              </a:spcAft>
              <a:buNone/>
            </a:pPr>
            <a:endParaRPr/>
          </a:p>
          <a:p>
            <a:pPr marL="0" lvl="0" indent="0" algn="l" rtl="0">
              <a:lnSpc>
                <a:spcPct val="100000"/>
              </a:lnSpc>
              <a:spcBef>
                <a:spcPts val="0"/>
              </a:spcBef>
              <a:spcAft>
                <a:spcPts val="0"/>
              </a:spcAft>
              <a:buNone/>
            </a:pPr>
            <a:r>
              <a:rPr lang="en-US"/>
              <a:t>We would suggest that (modern) data science sits at the intersection of 3 primary skills:</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It has a </a:t>
            </a:r>
            <a:r>
              <a:rPr lang="en-US" u="sng"/>
              <a:t>foundation in statistics </a:t>
            </a:r>
            <a:r>
              <a:rPr lang="en-US"/>
              <a:t>with well-established math community and generally-accepted techniques like statistical significance and linear regression.</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Sophisticated data science requires people with </a:t>
            </a:r>
            <a:r>
              <a:rPr lang="en-US" u="sng"/>
              <a:t>coding experience </a:t>
            </a:r>
            <a:r>
              <a:rPr lang="en-US"/>
              <a:t>to prepare data and build models that scale with accuracy.</a:t>
            </a:r>
            <a:endParaRPr/>
          </a:p>
          <a:p>
            <a:pPr marL="228600" lvl="0" indent="-228600" algn="l" rtl="0">
              <a:lnSpc>
                <a:spcPct val="100000"/>
              </a:lnSpc>
              <a:spcBef>
                <a:spcPts val="0"/>
              </a:spcBef>
              <a:spcAft>
                <a:spcPts val="0"/>
              </a:spcAft>
              <a:buClr>
                <a:schemeClr val="dk1"/>
              </a:buClr>
              <a:buSzPts val="1200"/>
              <a:buFont typeface="Calibri"/>
              <a:buAutoNum type="arabicPeriod"/>
            </a:pPr>
            <a:r>
              <a:rPr lang="en-US"/>
              <a:t>But often overlooked (and arguably most importantly), data requires </a:t>
            </a:r>
            <a:r>
              <a:rPr lang="en-US" u="sng"/>
              <a:t>domain expertise--t</a:t>
            </a:r>
            <a:r>
              <a:rPr lang="en-US"/>
              <a:t>o begin with research questions, to sport inaccuracies in the data set, to know what you’re looking for, to interpret the results, and to communicate them.</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a:t>Anyone can contribute to data science–whether you’re a statistician, software engineer, business leader, or the foremost authority on butterfly migration patterns (natural scientist).</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endParaRPr/>
          </a:p>
        </p:txBody>
      </p:sp>
      <p:sp>
        <p:nvSpPr>
          <p:cNvPr id="285" name="Google Shape;285;p9:notes"/>
          <p:cNvSpPr txBox="1">
            <a:spLocks noGrp="1"/>
          </p:cNvSpPr>
          <p:nvPr>
            <p:ph type="hdr" idx="3"/>
          </p:nvPr>
        </p:nvSpPr>
        <p:spPr>
          <a:xfrm>
            <a:off x="0" y="0"/>
            <a:ext cx="2971800" cy="4587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286" name="Google Shape;286;p9:notes"/>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p>
            <a:pPr marL="593424"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87" name="Google Shape;287;p9:notes"/>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6/11/2020 10:45 AM</a:t>
            </a:r>
            <a:endParaRPr>
              <a:solidFill>
                <a:srgbClr val="000000"/>
              </a:solidFill>
            </a:endParaRPr>
          </a:p>
        </p:txBody>
      </p:sp>
      <p:sp>
        <p:nvSpPr>
          <p:cNvPr id="288" name="Google Shape;28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9</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93908d33d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g93908d33d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b="0"/>
              <a:t>So before we start experimenting with code and data science techniques, it’s important to begin with a conceptual understanding of how data science often works. We begin by…</a:t>
            </a:r>
            <a:endParaRPr/>
          </a:p>
          <a:p>
            <a:pPr marL="0" lvl="0" indent="0" algn="l" rtl="0">
              <a:spcBef>
                <a:spcPts val="0"/>
              </a:spcBef>
              <a:spcAft>
                <a:spcPts val="0"/>
              </a:spcAft>
              <a:buNone/>
            </a:pPr>
            <a:endParaRPr b="1"/>
          </a:p>
          <a:p>
            <a:pPr marL="0" lvl="0" indent="0" algn="l" rtl="0">
              <a:spcBef>
                <a:spcPts val="0"/>
              </a:spcBef>
              <a:spcAft>
                <a:spcPts val="0"/>
              </a:spcAft>
              <a:buNone/>
            </a:pPr>
            <a:r>
              <a:rPr lang="en-US" b="1"/>
              <a:t>1. Understanding the Business Problem</a:t>
            </a:r>
            <a:endParaRPr/>
          </a:p>
          <a:p>
            <a:pPr marL="0" lvl="0" indent="0" algn="l" rtl="0">
              <a:spcBef>
                <a:spcPts val="0"/>
              </a:spcBef>
              <a:spcAft>
                <a:spcPts val="0"/>
              </a:spcAft>
              <a:buNone/>
            </a:pPr>
            <a:r>
              <a:rPr lang="en-US"/>
              <a:t>In any problem-solving method, the problem must first be identified. This can either be in the form of a question or a statement. In each situation, there is always a general business understanding that will motivate the data science process.</a:t>
            </a:r>
            <a:endParaRPr/>
          </a:p>
          <a:p>
            <a:pPr marL="0" lvl="0" indent="0" algn="l" rtl="0">
              <a:spcBef>
                <a:spcPts val="0"/>
              </a:spcBef>
              <a:spcAft>
                <a:spcPts val="0"/>
              </a:spcAft>
              <a:buNone/>
            </a:pPr>
            <a:r>
              <a:rPr lang="en-US"/>
              <a:t>In our example, your company understands they could be selling more brooms if they knew how many they could expect to sell each month and then stock their shelves accordingly.</a:t>
            </a:r>
            <a:endParaRPr/>
          </a:p>
          <a:p>
            <a:pPr marL="0" lvl="0" indent="0" algn="l" rtl="0">
              <a:spcBef>
                <a:spcPts val="0"/>
              </a:spcBef>
              <a:spcAft>
                <a:spcPts val="0"/>
              </a:spcAft>
              <a:buNone/>
            </a:pPr>
            <a:endParaRPr/>
          </a:p>
          <a:p>
            <a:pPr marL="0" lvl="0" indent="0" algn="l" rtl="0">
              <a:spcBef>
                <a:spcPts val="0"/>
              </a:spcBef>
              <a:spcAft>
                <a:spcPts val="0"/>
              </a:spcAft>
              <a:buNone/>
            </a:pPr>
            <a:r>
              <a:rPr lang="en-US" b="1"/>
              <a:t>2. Understanding and Preparing the Data</a:t>
            </a:r>
            <a:endParaRPr/>
          </a:p>
          <a:p>
            <a:pPr marL="0" lvl="0" indent="0" algn="l" rtl="0">
              <a:spcBef>
                <a:spcPts val="0"/>
              </a:spcBef>
              <a:spcAft>
                <a:spcPts val="0"/>
              </a:spcAft>
              <a:buNone/>
            </a:pPr>
            <a:r>
              <a:rPr lang="en-US"/>
              <a:t>Data understanding comes from the process of acquiring and exploring available data. This step involves obtaining and preparing the data to be used in model training. To train models, it's important to understand the data. Data scientists start by performing exploratory data analysis (EDA) to better understand the data with which they are working, and identifying which data elements drive the outcome they want to predict. With this understanding, we can cleanse the data and extract the features required for modeling.</a:t>
            </a:r>
            <a:endParaRPr/>
          </a:p>
          <a:p>
            <a:pPr marL="0" lvl="0" indent="0" algn="l" rtl="0">
              <a:spcBef>
                <a:spcPts val="0"/>
              </a:spcBef>
              <a:spcAft>
                <a:spcPts val="0"/>
              </a:spcAft>
              <a:buNone/>
            </a:pPr>
            <a:r>
              <a:rPr lang="en-US"/>
              <a:t>Your company gives their data to the data science team. The data engineer cleans and preps the data so that it's ready for the modeling process. EDA helps you learn about the relationship among data elements, which helps determine which data (or features) you will need to train the model. For example, it might help to know what people most frequently buy with brooms.</a:t>
            </a:r>
            <a:endParaRPr/>
          </a:p>
          <a:p>
            <a:pPr marL="0" lvl="0" indent="0" algn="l" rtl="0">
              <a:spcBef>
                <a:spcPts val="0"/>
              </a:spcBef>
              <a:spcAft>
                <a:spcPts val="0"/>
              </a:spcAft>
              <a:buNone/>
            </a:pPr>
            <a:endParaRPr/>
          </a:p>
          <a:p>
            <a:pPr marL="0" lvl="0" indent="0" algn="l" rtl="0">
              <a:spcBef>
                <a:spcPts val="0"/>
              </a:spcBef>
              <a:spcAft>
                <a:spcPts val="0"/>
              </a:spcAft>
              <a:buNone/>
            </a:pPr>
            <a:r>
              <a:rPr lang="en-US" b="1"/>
              <a:t>3. Modeling the Data</a:t>
            </a:r>
            <a:endParaRPr/>
          </a:p>
          <a:p>
            <a:pPr marL="0" lvl="0" indent="0" algn="l" rtl="0">
              <a:spcBef>
                <a:spcPts val="0"/>
              </a:spcBef>
              <a:spcAft>
                <a:spcPts val="0"/>
              </a:spcAft>
              <a:buNone/>
            </a:pPr>
            <a:r>
              <a:rPr lang="en-US"/>
              <a:t>The modeling step is a cycle of steps that occur to improve results. Modeling can consist of several techniques, but typically one cycle iteration is not enough to produce good results, so the cycle is repeated until the desired results are achieved.</a:t>
            </a:r>
            <a:endParaRPr/>
          </a:p>
          <a:p>
            <a:pPr marL="0" lvl="0" indent="0" algn="l" rtl="0">
              <a:spcBef>
                <a:spcPts val="0"/>
              </a:spcBef>
              <a:spcAft>
                <a:spcPts val="0"/>
              </a:spcAft>
              <a:buNone/>
            </a:pPr>
            <a:r>
              <a:rPr lang="en-US"/>
              <a:t>You use the available data and move into modeling and feature engineering. For this type of question where there are many different numerical variables, you try a time series model and evaluate its performance.</a:t>
            </a:r>
            <a:endParaRPr/>
          </a:p>
          <a:p>
            <a:pPr marL="0" lvl="0" indent="0" algn="l" rtl="0">
              <a:spcBef>
                <a:spcPts val="0"/>
              </a:spcBef>
              <a:spcAft>
                <a:spcPts val="0"/>
              </a:spcAft>
              <a:buNone/>
            </a:pPr>
            <a:endParaRPr/>
          </a:p>
          <a:p>
            <a:pPr marL="0" lvl="0" indent="0" algn="l" rtl="0">
              <a:spcBef>
                <a:spcPts val="0"/>
              </a:spcBef>
              <a:spcAft>
                <a:spcPts val="0"/>
              </a:spcAft>
              <a:buNone/>
            </a:pPr>
            <a:r>
              <a:rPr lang="en-US" b="1"/>
              <a:t>4. Deploying</a:t>
            </a:r>
            <a:endParaRPr/>
          </a:p>
          <a:p>
            <a:pPr marL="0" lvl="0" indent="0" algn="l" rtl="0">
              <a:spcBef>
                <a:spcPts val="0"/>
              </a:spcBef>
              <a:spcAft>
                <a:spcPts val="0"/>
              </a:spcAft>
              <a:buNone/>
            </a:pPr>
            <a:r>
              <a:rPr lang="en-US"/>
              <a:t>This step is usually left to the developers. It consists of integrating the solution into the business to solve the original problem. For your company, deployment would mean using the prediction of broom sales to properly stock the shelves.</a:t>
            </a:r>
            <a:endParaRPr/>
          </a:p>
          <a:p>
            <a:pPr marL="0" lvl="0" indent="0" algn="l" rtl="0">
              <a:spcBef>
                <a:spcPts val="0"/>
              </a:spcBef>
              <a:spcAft>
                <a:spcPts val="0"/>
              </a:spcAft>
              <a:buNone/>
            </a:pPr>
            <a:endParaRPr/>
          </a:p>
          <a:p>
            <a:pPr marL="0" lvl="0" indent="0" algn="l" rtl="0">
              <a:spcBef>
                <a:spcPts val="0"/>
              </a:spcBef>
              <a:spcAft>
                <a:spcPts val="0"/>
              </a:spcAft>
              <a:buNone/>
            </a:pPr>
            <a:r>
              <a:rPr lang="en-US" b="1"/>
              <a:t>Summary</a:t>
            </a:r>
            <a:endParaRPr/>
          </a:p>
          <a:p>
            <a:pPr marL="0" lvl="0" indent="0" algn="l" rtl="0">
              <a:spcBef>
                <a:spcPts val="0"/>
              </a:spcBef>
              <a:spcAft>
                <a:spcPts val="0"/>
              </a:spcAft>
              <a:buNone/>
            </a:pPr>
            <a:r>
              <a:rPr lang="en-US"/>
              <a:t>Data science is a data-driven process that starts with a question. Data acquisition and understanding then drives the modeling. The steps a data scientist usually focuses on are data understanding and modeling, which is where the results are produced. After that, the developer implements the results to test the performance.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lnSpc>
                <a:spcPct val="100000"/>
              </a:lnSpc>
              <a:spcBef>
                <a:spcPts val="0"/>
              </a:spcBef>
              <a:spcAft>
                <a:spcPts val="0"/>
              </a:spcAft>
              <a:buNone/>
            </a:pPr>
            <a:endParaRPr sz="2000"/>
          </a:p>
        </p:txBody>
      </p:sp>
      <p:sp>
        <p:nvSpPr>
          <p:cNvPr id="303" name="Google Shape;303;g93908d33d4_0_0:notes"/>
          <p:cNvSpPr txBox="1">
            <a:spLocks noGrp="1"/>
          </p:cNvSpPr>
          <p:nvPr>
            <p:ph type="hdr" idx="3"/>
          </p:nvPr>
        </p:nvSpPr>
        <p:spPr>
          <a:xfrm>
            <a:off x="0" y="0"/>
            <a:ext cx="2971800" cy="458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solidFill>
                <a:srgbClr val="000000"/>
              </a:solidFill>
            </a:endParaRPr>
          </a:p>
        </p:txBody>
      </p:sp>
      <p:sp>
        <p:nvSpPr>
          <p:cNvPr id="304" name="Google Shape;304;g93908d33d4_0_0:notes"/>
          <p:cNvSpPr txBox="1">
            <a:spLocks noGrp="1"/>
          </p:cNvSpPr>
          <p:nvPr>
            <p:ph type="ftr" idx="11"/>
          </p:nvPr>
        </p:nvSpPr>
        <p:spPr>
          <a:xfrm>
            <a:off x="0" y="8685213"/>
            <a:ext cx="2971800" cy="458700"/>
          </a:xfrm>
          <a:prstGeom prst="rect">
            <a:avLst/>
          </a:prstGeom>
          <a:noFill/>
          <a:ln>
            <a:noFill/>
          </a:ln>
        </p:spPr>
        <p:txBody>
          <a:bodyPr spcFirstLastPara="1" wrap="square" lIns="91425" tIns="45700" rIns="91425" bIns="45700" anchor="b" anchorCtr="0">
            <a:noAutofit/>
          </a:bodyPr>
          <a:lstStyle/>
          <a:p>
            <a:pPr marL="593424" lvl="0" indent="0" algn="l" rtl="0">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05" name="Google Shape;305;g93908d33d4_0_0:notes"/>
          <p:cNvSpPr txBox="1">
            <a:spLocks noGrp="1"/>
          </p:cNvSpPr>
          <p:nvPr>
            <p:ph type="dt" idx="10"/>
          </p:nvPr>
        </p:nvSpPr>
        <p:spPr>
          <a:xfrm>
            <a:off x="3884613" y="0"/>
            <a:ext cx="2971800" cy="4587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r>
              <a:rPr lang="en-US">
                <a:solidFill>
                  <a:srgbClr val="000000"/>
                </a:solidFill>
              </a:rPr>
              <a:t>8/11/2020 4:19 PM</a:t>
            </a:r>
            <a:endParaRPr>
              <a:solidFill>
                <a:srgbClr val="000000"/>
              </a:solidFill>
            </a:endParaRPr>
          </a:p>
        </p:txBody>
      </p:sp>
      <p:sp>
        <p:nvSpPr>
          <p:cNvPr id="306" name="Google Shape;306;g93908d33d4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solidFill>
                  <a:srgbClr val="000000"/>
                </a:solidFill>
              </a:rPr>
              <a:t>10</a:t>
            </a:fld>
            <a:endParaRPr>
              <a:solidFill>
                <a:srgbClr val="000000"/>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Layouts/_rels/slideLayout18.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9.jpg"/><Relationship Id="rId4"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rgbClr val="00BCF3"/>
        </a:solidFill>
        <a:effectLst/>
      </p:bgPr>
    </p:bg>
    <p:spTree>
      <p:nvGrpSpPr>
        <p:cNvPr id="1" name="Shape 12"/>
        <p:cNvGrpSpPr/>
        <p:nvPr/>
      </p:nvGrpSpPr>
      <p:grpSpPr>
        <a:xfrm>
          <a:off x="0" y="0"/>
          <a:ext cx="0" cy="0"/>
          <a:chOff x="0" y="0"/>
          <a:chExt cx="0" cy="0"/>
        </a:xfrm>
      </p:grpSpPr>
      <p:pic>
        <p:nvPicPr>
          <p:cNvPr id="13" name="Google Shape;13;p56"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 name="Google Shape;14;p56"/>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p:spTree>
      <p:nvGrpSpPr>
        <p:cNvPr id="1" name="Shape 63"/>
        <p:cNvGrpSpPr/>
        <p:nvPr/>
      </p:nvGrpSpPr>
      <p:grpSpPr>
        <a:xfrm>
          <a:off x="0" y="0"/>
          <a:ext cx="0" cy="0"/>
          <a:chOff x="0" y="0"/>
          <a:chExt cx="0" cy="0"/>
        </a:xfrm>
      </p:grpSpPr>
      <p:pic>
        <p:nvPicPr>
          <p:cNvPr id="64" name="Google Shape;64;p72"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5" name="Google Shape;65;p72"/>
          <p:cNvSpPr txBox="1">
            <a:spLocks noGrp="1"/>
          </p:cNvSpPr>
          <p:nvPr>
            <p:ph type="body" idx="1"/>
          </p:nvPr>
        </p:nvSpPr>
        <p:spPr>
          <a:xfrm>
            <a:off x="269239" y="1101565"/>
            <a:ext cx="5557834" cy="1354944"/>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1200"/>
              </a:spcBef>
              <a:spcAft>
                <a:spcPts val="0"/>
              </a:spcAft>
              <a:buClr>
                <a:schemeClr val="dk1"/>
              </a:buClr>
              <a:buSzPts val="1589"/>
              <a:buFont typeface="Noto Sans Symbols"/>
              <a:buNone/>
              <a:defRPr sz="1765" b="0">
                <a:latin typeface="Quattrocento Sans"/>
                <a:ea typeface="Quattrocento Sans"/>
                <a:cs typeface="Quattrocento Sans"/>
                <a:sym typeface="Quattrocento Sans"/>
              </a:defRPr>
            </a:lvl1pPr>
            <a:lvl2pPr marL="914400" lvl="1" indent="-228600" algn="l">
              <a:lnSpc>
                <a:spcPct val="90000"/>
              </a:lnSpc>
              <a:spcBef>
                <a:spcPts val="274"/>
              </a:spcBef>
              <a:spcAft>
                <a:spcPts val="0"/>
              </a:spcAft>
              <a:buClr>
                <a:schemeClr val="dk1"/>
              </a:buClr>
              <a:buSzPts val="1235"/>
              <a:buFont typeface="Noto Sans Symbols"/>
              <a:buNone/>
              <a:defRPr sz="1372" b="0"/>
            </a:lvl2pPr>
            <a:lvl3pPr marL="1371600" lvl="2" indent="-228600" algn="l">
              <a:lnSpc>
                <a:spcPct val="90000"/>
              </a:lnSpc>
              <a:spcBef>
                <a:spcPts val="274"/>
              </a:spcBef>
              <a:spcAft>
                <a:spcPts val="0"/>
              </a:spcAft>
              <a:buClr>
                <a:schemeClr val="dk1"/>
              </a:buClr>
              <a:buSzPts val="1235"/>
              <a:buFont typeface="Noto Sans Symbols"/>
              <a:buNone/>
              <a:defRPr sz="1372" b="0"/>
            </a:lvl3pPr>
            <a:lvl4pPr marL="1828800" lvl="3" indent="-228600" algn="l">
              <a:lnSpc>
                <a:spcPct val="90000"/>
              </a:lnSpc>
              <a:spcBef>
                <a:spcPts val="274"/>
              </a:spcBef>
              <a:spcAft>
                <a:spcPts val="0"/>
              </a:spcAft>
              <a:buClr>
                <a:schemeClr val="dk1"/>
              </a:buClr>
              <a:buSzPts val="1235"/>
              <a:buFont typeface="Noto Sans Symbols"/>
              <a:buNone/>
              <a:defRPr sz="1372" b="0"/>
            </a:lvl4pPr>
            <a:lvl5pPr marL="2286000" lvl="4" indent="-228600" algn="l">
              <a:lnSpc>
                <a:spcPct val="90000"/>
              </a:lnSpc>
              <a:spcBef>
                <a:spcPts val="274"/>
              </a:spcBef>
              <a:spcAft>
                <a:spcPts val="0"/>
              </a:spcAft>
              <a:buClr>
                <a:schemeClr val="dk1"/>
              </a:buClr>
              <a:buSzPts val="1235"/>
              <a:buFont typeface="Noto Sans Symbols"/>
              <a:buNone/>
              <a:defRPr sz="1372"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72"/>
          <p:cNvSpPr txBox="1">
            <a:spLocks noGrp="1"/>
          </p:cNvSpPr>
          <p:nvPr>
            <p:ph type="body" idx="2"/>
          </p:nvPr>
        </p:nvSpPr>
        <p:spPr>
          <a:xfrm>
            <a:off x="6368263" y="1101565"/>
            <a:ext cx="5557834" cy="1789491"/>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1200"/>
              </a:spcBef>
              <a:spcAft>
                <a:spcPts val="0"/>
              </a:spcAft>
              <a:buClr>
                <a:schemeClr val="dk1"/>
              </a:buClr>
              <a:buSzPts val="1589"/>
              <a:buFont typeface="Arial"/>
              <a:buNone/>
              <a:defRPr sz="1765" b="0">
                <a:solidFill>
                  <a:schemeClr val="dk1"/>
                </a:solidFill>
                <a:latin typeface="Quattrocento Sans"/>
                <a:ea typeface="Quattrocento Sans"/>
                <a:cs typeface="Quattrocento Sans"/>
                <a:sym typeface="Quattrocento Sans"/>
              </a:defRPr>
            </a:lvl1pPr>
            <a:lvl2pPr marL="914400" lvl="1" indent="-228600" algn="l">
              <a:lnSpc>
                <a:spcPct val="90000"/>
              </a:lnSpc>
              <a:spcBef>
                <a:spcPts val="274"/>
              </a:spcBef>
              <a:spcAft>
                <a:spcPts val="0"/>
              </a:spcAft>
              <a:buClr>
                <a:schemeClr val="dk1"/>
              </a:buClr>
              <a:buSzPts val="1235"/>
              <a:buFont typeface="Arial"/>
              <a:buNone/>
              <a:defRPr sz="1372" b="0">
                <a:solidFill>
                  <a:schemeClr val="dk1"/>
                </a:solidFill>
                <a:latin typeface="Quattrocento Sans"/>
                <a:ea typeface="Quattrocento Sans"/>
                <a:cs typeface="Quattrocento Sans"/>
                <a:sym typeface="Quattrocento Sans"/>
              </a:defRPr>
            </a:lvl2pPr>
            <a:lvl3pPr marL="1371600" lvl="2" indent="-228600" algn="l">
              <a:lnSpc>
                <a:spcPct val="90000"/>
              </a:lnSpc>
              <a:spcBef>
                <a:spcPts val="274"/>
              </a:spcBef>
              <a:spcAft>
                <a:spcPts val="0"/>
              </a:spcAft>
              <a:buClr>
                <a:schemeClr val="dk1"/>
              </a:buClr>
              <a:buSzPts val="1235"/>
              <a:buFont typeface="Arial"/>
              <a:buNone/>
              <a:defRPr sz="1372" b="0">
                <a:solidFill>
                  <a:schemeClr val="dk1"/>
                </a:solidFill>
                <a:latin typeface="Quattrocento Sans"/>
                <a:ea typeface="Quattrocento Sans"/>
                <a:cs typeface="Quattrocento Sans"/>
                <a:sym typeface="Quattrocento Sans"/>
              </a:defRPr>
            </a:lvl3pPr>
            <a:lvl4pPr marL="1828800" lvl="3" indent="-228600" algn="l">
              <a:lnSpc>
                <a:spcPct val="90000"/>
              </a:lnSpc>
              <a:spcBef>
                <a:spcPts val="274"/>
              </a:spcBef>
              <a:spcAft>
                <a:spcPts val="0"/>
              </a:spcAft>
              <a:buClr>
                <a:schemeClr val="dk1"/>
              </a:buClr>
              <a:buSzPts val="1235"/>
              <a:buFont typeface="Arial"/>
              <a:buNone/>
              <a:defRPr sz="1372" b="0">
                <a:solidFill>
                  <a:schemeClr val="dk1"/>
                </a:solidFill>
                <a:latin typeface="Quattrocento Sans"/>
                <a:ea typeface="Quattrocento Sans"/>
                <a:cs typeface="Quattrocento Sans"/>
                <a:sym typeface="Quattrocento Sans"/>
              </a:defRPr>
            </a:lvl4pPr>
            <a:lvl5pPr marL="2286000" lvl="4" indent="-228600" algn="l">
              <a:lnSpc>
                <a:spcPct val="90000"/>
              </a:lnSpc>
              <a:spcBef>
                <a:spcPts val="274"/>
              </a:spcBef>
              <a:spcAft>
                <a:spcPts val="0"/>
              </a:spcAft>
              <a:buClr>
                <a:schemeClr val="dk1"/>
              </a:buClr>
              <a:buSzPts val="1235"/>
              <a:buFont typeface="Arial"/>
              <a:buNone/>
              <a:defRPr sz="1372" b="0">
                <a:solidFill>
                  <a:schemeClr val="dk1"/>
                </a:solidFill>
                <a:latin typeface="Quattrocento Sans"/>
                <a:ea typeface="Quattrocento Sans"/>
                <a:cs typeface="Quattrocento Sans"/>
                <a:sym typeface="Quattrocento Sans"/>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72"/>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Walkin (event name)">
  <p:cSld name="1_Walkin (event name)">
    <p:bg>
      <p:bgPr>
        <a:solidFill>
          <a:schemeClr val="lt1"/>
        </a:solidFill>
        <a:effectLst/>
      </p:bgPr>
    </p:bg>
    <p:spTree>
      <p:nvGrpSpPr>
        <p:cNvPr id="1" name="Shape 68"/>
        <p:cNvGrpSpPr/>
        <p:nvPr/>
      </p:nvGrpSpPr>
      <p:grpSpPr>
        <a:xfrm>
          <a:off x="0" y="0"/>
          <a:ext cx="0" cy="0"/>
          <a:chOff x="0" y="0"/>
          <a:chExt cx="0" cy="0"/>
        </a:xfrm>
      </p:grpSpPr>
      <p:pic>
        <p:nvPicPr>
          <p:cNvPr id="69" name="Google Shape;69;p77" descr="A picture containing honeycomb,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0" name="Google Shape;70;p77"/>
          <p:cNvSpPr txBox="1">
            <a:spLocks noGrp="1"/>
          </p:cNvSpPr>
          <p:nvPr>
            <p:ph type="title"/>
          </p:nvPr>
        </p:nvSpPr>
        <p:spPr>
          <a:xfrm>
            <a:off x="269302" y="2629243"/>
            <a:ext cx="8964185" cy="179310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B0F0"/>
              </a:buClr>
              <a:buSzPts val="5294"/>
              <a:buFont typeface="Quattrocento Sans"/>
              <a:buNone/>
              <a:defRPr sz="5294">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ide Photo Right">
  <p:cSld name="Side Photo Right">
    <p:spTree>
      <p:nvGrpSpPr>
        <p:cNvPr id="1" name="Shape 71"/>
        <p:cNvGrpSpPr/>
        <p:nvPr/>
      </p:nvGrpSpPr>
      <p:grpSpPr>
        <a:xfrm>
          <a:off x="0" y="0"/>
          <a:ext cx="0" cy="0"/>
          <a:chOff x="0" y="0"/>
          <a:chExt cx="0" cy="0"/>
        </a:xfrm>
      </p:grpSpPr>
      <p:pic>
        <p:nvPicPr>
          <p:cNvPr id="72" name="Google Shape;72;p78"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3" name="Google Shape;73;p78"/>
          <p:cNvSpPr>
            <a:spLocks noGrp="1"/>
          </p:cNvSpPr>
          <p:nvPr>
            <p:ph type="pic" idx="2"/>
          </p:nvPr>
        </p:nvSpPr>
        <p:spPr>
          <a:xfrm>
            <a:off x="6248400" y="0"/>
            <a:ext cx="5943600" cy="6414247"/>
          </a:xfrm>
          <a:prstGeom prst="rect">
            <a:avLst/>
          </a:prstGeom>
          <a:noFill/>
          <a:ln>
            <a:noFill/>
          </a:ln>
        </p:spPr>
        <p:txBody>
          <a:bodyPr spcFirstLastPara="1" wrap="square" lIns="146300" tIns="91425" rIns="146300" bIns="91425" anchor="t" anchorCtr="0">
            <a:spAutoFit/>
          </a:bodyPr>
          <a:lstStyle>
            <a:lvl1pPr marR="0" lvl="0" algn="l" rtl="0">
              <a:lnSpc>
                <a:spcPct val="90000"/>
              </a:lnSpc>
              <a:spcBef>
                <a:spcPts val="353"/>
              </a:spcBef>
              <a:spcAft>
                <a:spcPts val="0"/>
              </a:spcAft>
              <a:buClr>
                <a:schemeClr val="dk1"/>
              </a:buClr>
              <a:buSzPts val="1589"/>
              <a:buFont typeface="Noto Sans Symbols"/>
              <a:buChar char="·"/>
              <a:defRPr sz="1765"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274"/>
              </a:spcBef>
              <a:spcAft>
                <a:spcPts val="0"/>
              </a:spcAft>
              <a:buClr>
                <a:schemeClr val="dk1"/>
              </a:buClr>
              <a:buSzPts val="1235"/>
              <a:buFont typeface="Noto Sans Symbols"/>
              <a:buChar char="·"/>
              <a:defRPr sz="1372"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74" name="Google Shape;74;p78"/>
          <p:cNvSpPr txBox="1">
            <a:spLocks noGrp="1"/>
          </p:cNvSpPr>
          <p:nvPr>
            <p:ph type="title"/>
          </p:nvPr>
        </p:nvSpPr>
        <p:spPr>
          <a:xfrm>
            <a:off x="269240" y="289512"/>
            <a:ext cx="5491798"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78"/>
          <p:cNvSpPr txBox="1">
            <a:spLocks noGrp="1"/>
          </p:cNvSpPr>
          <p:nvPr>
            <p:ph type="body" idx="1"/>
          </p:nvPr>
        </p:nvSpPr>
        <p:spPr>
          <a:xfrm>
            <a:off x="267683" y="1084506"/>
            <a:ext cx="5493355" cy="1317284"/>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520"/>
              </a:spcBef>
              <a:spcAft>
                <a:spcPts val="0"/>
              </a:spcAft>
              <a:buClr>
                <a:srgbClr val="00BCF3"/>
              </a:buClr>
              <a:buSzPts val="2340"/>
              <a:buNone/>
              <a:defRPr sz="26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ide Photo Left">
  <p:cSld name="Side Photo Left">
    <p:spTree>
      <p:nvGrpSpPr>
        <p:cNvPr id="1" name="Shape 76"/>
        <p:cNvGrpSpPr/>
        <p:nvPr/>
      </p:nvGrpSpPr>
      <p:grpSpPr>
        <a:xfrm>
          <a:off x="0" y="0"/>
          <a:ext cx="0" cy="0"/>
          <a:chOff x="0" y="0"/>
          <a:chExt cx="0" cy="0"/>
        </a:xfrm>
      </p:grpSpPr>
      <p:pic>
        <p:nvPicPr>
          <p:cNvPr id="77" name="Google Shape;77;p79"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78" name="Google Shape;78;p79"/>
          <p:cNvSpPr>
            <a:spLocks noGrp="1"/>
          </p:cNvSpPr>
          <p:nvPr>
            <p:ph type="pic" idx="2"/>
          </p:nvPr>
        </p:nvSpPr>
        <p:spPr>
          <a:xfrm>
            <a:off x="0" y="0"/>
            <a:ext cx="5943600" cy="6414247"/>
          </a:xfrm>
          <a:prstGeom prst="rect">
            <a:avLst/>
          </a:prstGeom>
          <a:noFill/>
          <a:ln>
            <a:noFill/>
          </a:ln>
        </p:spPr>
        <p:txBody>
          <a:bodyPr spcFirstLastPara="1" wrap="square" lIns="146300" tIns="91425" rIns="146300" bIns="91425" anchor="t" anchorCtr="0">
            <a:spAutoFit/>
          </a:bodyPr>
          <a:lstStyle>
            <a:lvl1pPr marR="0" lvl="0" algn="l" rtl="0">
              <a:lnSpc>
                <a:spcPct val="90000"/>
              </a:lnSpc>
              <a:spcBef>
                <a:spcPts val="353"/>
              </a:spcBef>
              <a:spcAft>
                <a:spcPts val="0"/>
              </a:spcAft>
              <a:buClr>
                <a:schemeClr val="dk1"/>
              </a:buClr>
              <a:buSzPts val="1589"/>
              <a:buFont typeface="Noto Sans Symbols"/>
              <a:buChar char="·"/>
              <a:defRPr sz="1765"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274"/>
              </a:spcBef>
              <a:spcAft>
                <a:spcPts val="0"/>
              </a:spcAft>
              <a:buClr>
                <a:schemeClr val="dk1"/>
              </a:buClr>
              <a:buSzPts val="1235"/>
              <a:buFont typeface="Noto Sans Symbols"/>
              <a:buChar char="·"/>
              <a:defRPr sz="1372"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79" name="Google Shape;79;p79"/>
          <p:cNvSpPr txBox="1">
            <a:spLocks noGrp="1"/>
          </p:cNvSpPr>
          <p:nvPr>
            <p:ph type="title"/>
          </p:nvPr>
        </p:nvSpPr>
        <p:spPr>
          <a:xfrm>
            <a:off x="6320416" y="289512"/>
            <a:ext cx="5491798"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9"/>
          <p:cNvSpPr txBox="1">
            <a:spLocks noGrp="1"/>
          </p:cNvSpPr>
          <p:nvPr>
            <p:ph type="body" idx="1"/>
          </p:nvPr>
        </p:nvSpPr>
        <p:spPr>
          <a:xfrm>
            <a:off x="6318859" y="1084506"/>
            <a:ext cx="5493355" cy="1317284"/>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520"/>
              </a:spcBef>
              <a:spcAft>
                <a:spcPts val="0"/>
              </a:spcAft>
              <a:buClr>
                <a:srgbClr val="00BCF3"/>
              </a:buClr>
              <a:buSzPts val="2340"/>
              <a:buNone/>
              <a:defRPr sz="26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con List">
  <p:cSld name="Icon List">
    <p:spTree>
      <p:nvGrpSpPr>
        <p:cNvPr id="1" name="Shape 81"/>
        <p:cNvGrpSpPr/>
        <p:nvPr/>
      </p:nvGrpSpPr>
      <p:grpSpPr>
        <a:xfrm>
          <a:off x="0" y="0"/>
          <a:ext cx="0" cy="0"/>
          <a:chOff x="0" y="0"/>
          <a:chExt cx="0" cy="0"/>
        </a:xfrm>
      </p:grpSpPr>
      <p:pic>
        <p:nvPicPr>
          <p:cNvPr id="82" name="Google Shape;82;p80"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3" name="Google Shape;83;p80"/>
          <p:cNvSpPr>
            <a:spLocks noGrp="1"/>
          </p:cNvSpPr>
          <p:nvPr>
            <p:ph type="pic" idx="2"/>
          </p:nvPr>
        </p:nvSpPr>
        <p:spPr>
          <a:xfrm>
            <a:off x="6248400" y="0"/>
            <a:ext cx="5943600" cy="6414247"/>
          </a:xfrm>
          <a:prstGeom prst="rect">
            <a:avLst/>
          </a:prstGeom>
          <a:noFill/>
          <a:ln>
            <a:noFill/>
          </a:ln>
        </p:spPr>
        <p:txBody>
          <a:bodyPr spcFirstLastPara="1" wrap="square" lIns="146300" tIns="91425" rIns="146300" bIns="91425" anchor="t" anchorCtr="0">
            <a:spAutoFit/>
          </a:bodyPr>
          <a:lstStyle>
            <a:lvl1pPr marR="0" lvl="0" algn="l" rtl="0">
              <a:lnSpc>
                <a:spcPct val="90000"/>
              </a:lnSpc>
              <a:spcBef>
                <a:spcPts val="353"/>
              </a:spcBef>
              <a:spcAft>
                <a:spcPts val="0"/>
              </a:spcAft>
              <a:buClr>
                <a:schemeClr val="dk1"/>
              </a:buClr>
              <a:buSzPts val="1589"/>
              <a:buFont typeface="Noto Sans Symbols"/>
              <a:buChar char="·"/>
              <a:defRPr sz="1765" b="0" i="0" u="none" strike="noStrike" cap="none">
                <a:solidFill>
                  <a:schemeClr val="dk1"/>
                </a:solidFill>
                <a:latin typeface="Quattrocento Sans"/>
                <a:ea typeface="Quattrocento Sans"/>
                <a:cs typeface="Quattrocento Sans"/>
                <a:sym typeface="Quattrocento Sans"/>
              </a:defRPr>
            </a:lvl1pPr>
            <a:lvl2pPr marR="0" lvl="1" algn="l" rtl="0">
              <a:lnSpc>
                <a:spcPct val="90000"/>
              </a:lnSpc>
              <a:spcBef>
                <a:spcPts val="274"/>
              </a:spcBef>
              <a:spcAft>
                <a:spcPts val="0"/>
              </a:spcAft>
              <a:buClr>
                <a:schemeClr val="dk1"/>
              </a:buClr>
              <a:buSzPts val="1235"/>
              <a:buFont typeface="Noto Sans Symbols"/>
              <a:buChar char="·"/>
              <a:defRPr sz="1372"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84" name="Google Shape;84;p80"/>
          <p:cNvSpPr txBox="1">
            <a:spLocks noGrp="1"/>
          </p:cNvSpPr>
          <p:nvPr>
            <p:ph type="title"/>
          </p:nvPr>
        </p:nvSpPr>
        <p:spPr>
          <a:xfrm>
            <a:off x="269240" y="289512"/>
            <a:ext cx="5491798"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5" name="Google Shape;85;p80"/>
          <p:cNvSpPr txBox="1">
            <a:spLocks noGrp="1"/>
          </p:cNvSpPr>
          <p:nvPr>
            <p:ph type="body" idx="1"/>
          </p:nvPr>
        </p:nvSpPr>
        <p:spPr>
          <a:xfrm>
            <a:off x="267683" y="1084505"/>
            <a:ext cx="5493355" cy="946926"/>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520"/>
              </a:spcBef>
              <a:spcAft>
                <a:spcPts val="0"/>
              </a:spcAft>
              <a:buClr>
                <a:srgbClr val="00BCF3"/>
              </a:buClr>
              <a:buSzPts val="2340"/>
              <a:buNone/>
              <a:defRPr sz="26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6" name="Google Shape;86;p80"/>
          <p:cNvSpPr txBox="1">
            <a:spLocks noGrp="1"/>
          </p:cNvSpPr>
          <p:nvPr>
            <p:ph type="body" idx="3"/>
          </p:nvPr>
        </p:nvSpPr>
        <p:spPr>
          <a:xfrm>
            <a:off x="267683" y="2926751"/>
            <a:ext cx="5493355" cy="415498"/>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520"/>
              </a:spcBef>
              <a:spcAft>
                <a:spcPts val="0"/>
              </a:spcAft>
              <a:buClr>
                <a:srgbClr val="00BCF3"/>
              </a:buClr>
              <a:buSzPts val="2340"/>
              <a:buNone/>
              <a:defRPr sz="26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7" name="Google Shape;87;p80"/>
          <p:cNvSpPr/>
          <p:nvPr/>
        </p:nvSpPr>
        <p:spPr>
          <a:xfrm>
            <a:off x="484086" y="2993139"/>
            <a:ext cx="502920" cy="320409"/>
          </a:xfrm>
          <a:custGeom>
            <a:avLst/>
            <a:gdLst/>
            <a:ahLst/>
            <a:cxnLst/>
            <a:rect l="l" t="t" r="r" b="b"/>
            <a:pathLst>
              <a:path w="344" h="217" extrusionOk="0">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25400" cap="sq" cmpd="sng">
            <a:solidFill>
              <a:srgbClr val="00BCF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900">
              <a:solidFill>
                <a:srgbClr val="505050"/>
              </a:solidFill>
              <a:latin typeface="Quattrocento Sans"/>
              <a:ea typeface="Quattrocento Sans"/>
              <a:cs typeface="Quattrocento Sans"/>
              <a:sym typeface="Quattrocento Sans"/>
            </a:endParaRPr>
          </a:p>
        </p:txBody>
      </p:sp>
      <p:sp>
        <p:nvSpPr>
          <p:cNvPr id="88" name="Google Shape;88;p80"/>
          <p:cNvSpPr txBox="1">
            <a:spLocks noGrp="1"/>
          </p:cNvSpPr>
          <p:nvPr>
            <p:ph type="body" idx="4"/>
          </p:nvPr>
        </p:nvSpPr>
        <p:spPr>
          <a:xfrm>
            <a:off x="267683" y="3841150"/>
            <a:ext cx="5493355" cy="415498"/>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520"/>
              </a:spcBef>
              <a:spcAft>
                <a:spcPts val="0"/>
              </a:spcAft>
              <a:buClr>
                <a:srgbClr val="00BCF3"/>
              </a:buClr>
              <a:buSzPts val="2340"/>
              <a:buNone/>
              <a:defRPr sz="26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80"/>
          <p:cNvSpPr txBox="1">
            <a:spLocks noGrp="1"/>
          </p:cNvSpPr>
          <p:nvPr>
            <p:ph type="body" idx="5"/>
          </p:nvPr>
        </p:nvSpPr>
        <p:spPr>
          <a:xfrm>
            <a:off x="267683" y="4742103"/>
            <a:ext cx="5493355" cy="415498"/>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520"/>
              </a:spcBef>
              <a:spcAft>
                <a:spcPts val="0"/>
              </a:spcAft>
              <a:buClr>
                <a:srgbClr val="00BCF3"/>
              </a:buClr>
              <a:buSzPts val="2340"/>
              <a:buNone/>
              <a:defRPr sz="26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80"/>
          <p:cNvSpPr/>
          <p:nvPr/>
        </p:nvSpPr>
        <p:spPr>
          <a:xfrm>
            <a:off x="544522" y="3896381"/>
            <a:ext cx="365760" cy="315833"/>
          </a:xfrm>
          <a:custGeom>
            <a:avLst/>
            <a:gdLst/>
            <a:ahLst/>
            <a:cxnLst/>
            <a:rect l="l" t="t" r="r" b="b"/>
            <a:pathLst>
              <a:path w="245" h="212" extrusionOk="0">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5400" cap="sq" cmpd="sng">
            <a:solidFill>
              <a:srgbClr val="00BCF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91" name="Google Shape;91;p80"/>
          <p:cNvSpPr/>
          <p:nvPr/>
        </p:nvSpPr>
        <p:spPr>
          <a:xfrm>
            <a:off x="457200" y="4787220"/>
            <a:ext cx="509767" cy="365760"/>
          </a:xfrm>
          <a:custGeom>
            <a:avLst/>
            <a:gdLst/>
            <a:ahLst/>
            <a:cxnLst/>
            <a:rect l="l" t="t" r="r" b="b"/>
            <a:pathLst>
              <a:path w="420" h="302" extrusionOk="0">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w="25400" cap="sq" cmpd="sng">
            <a:solidFill>
              <a:srgbClr val="00BCF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xagon Grid">
  <p:cSld name="Hexagon Grid">
    <p:spTree>
      <p:nvGrpSpPr>
        <p:cNvPr id="1" name="Shape 92"/>
        <p:cNvGrpSpPr/>
        <p:nvPr/>
      </p:nvGrpSpPr>
      <p:grpSpPr>
        <a:xfrm>
          <a:off x="0" y="0"/>
          <a:ext cx="0" cy="0"/>
          <a:chOff x="0" y="0"/>
          <a:chExt cx="0" cy="0"/>
        </a:xfrm>
      </p:grpSpPr>
      <p:pic>
        <p:nvPicPr>
          <p:cNvPr id="93" name="Google Shape;93;p81"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4" name="Google Shape;94;p81"/>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95" name="Google Shape;95;p81"/>
          <p:cNvGrpSpPr/>
          <p:nvPr/>
        </p:nvGrpSpPr>
        <p:grpSpPr>
          <a:xfrm>
            <a:off x="462900" y="1233801"/>
            <a:ext cx="11236042" cy="4938399"/>
            <a:chOff x="462899" y="1206907"/>
            <a:chExt cx="11370513" cy="4939901"/>
          </a:xfrm>
        </p:grpSpPr>
        <p:sp>
          <p:nvSpPr>
            <p:cNvPr id="96" name="Google Shape;96;p81"/>
            <p:cNvSpPr/>
            <p:nvPr/>
          </p:nvSpPr>
          <p:spPr>
            <a:xfrm>
              <a:off x="462899" y="2215436"/>
              <a:ext cx="2251800" cy="1941207"/>
            </a:xfrm>
            <a:prstGeom prst="hexagon">
              <a:avLst>
                <a:gd name="adj" fmla="val 25000"/>
                <a:gd name="vf" fmla="val 115470"/>
              </a:avLst>
            </a:prstGeom>
            <a:solidFill>
              <a:srgbClr val="00BCF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97" name="Google Shape;97;p81"/>
            <p:cNvSpPr/>
            <p:nvPr/>
          </p:nvSpPr>
          <p:spPr>
            <a:xfrm>
              <a:off x="2298790" y="3209018"/>
              <a:ext cx="2251800" cy="1941207"/>
            </a:xfrm>
            <a:prstGeom prst="hexagon">
              <a:avLst>
                <a:gd name="adj" fmla="val 25000"/>
                <a:gd name="vf" fmla="val 115470"/>
              </a:avLst>
            </a:prstGeom>
            <a:solidFill>
              <a:schemeClr val="accent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98" name="Google Shape;98;p81"/>
            <p:cNvSpPr/>
            <p:nvPr/>
          </p:nvSpPr>
          <p:spPr>
            <a:xfrm>
              <a:off x="4114277" y="2201989"/>
              <a:ext cx="2251800" cy="1941207"/>
            </a:xfrm>
            <a:prstGeom prst="hexagon">
              <a:avLst>
                <a:gd name="adj" fmla="val 25000"/>
                <a:gd name="vf" fmla="val 115470"/>
              </a:avLst>
            </a:prstGeom>
            <a:solidFill>
              <a:srgbClr val="00BCF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99" name="Google Shape;99;p81"/>
            <p:cNvSpPr/>
            <p:nvPr/>
          </p:nvSpPr>
          <p:spPr>
            <a:xfrm>
              <a:off x="5936722" y="3209018"/>
              <a:ext cx="2251800" cy="1941207"/>
            </a:xfrm>
            <a:prstGeom prst="hexagon">
              <a:avLst>
                <a:gd name="adj" fmla="val 25000"/>
                <a:gd name="vf" fmla="val 115470"/>
              </a:avLst>
            </a:prstGeom>
            <a:solidFill>
              <a:schemeClr val="accent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00" name="Google Shape;100;p81"/>
            <p:cNvSpPr/>
            <p:nvPr/>
          </p:nvSpPr>
          <p:spPr>
            <a:xfrm>
              <a:off x="7759167" y="2201989"/>
              <a:ext cx="2251800" cy="1941207"/>
            </a:xfrm>
            <a:prstGeom prst="hexagon">
              <a:avLst>
                <a:gd name="adj" fmla="val 25000"/>
                <a:gd name="vf" fmla="val 115470"/>
              </a:avLst>
            </a:prstGeom>
            <a:solidFill>
              <a:srgbClr val="00BCF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01" name="Google Shape;101;p81"/>
            <p:cNvSpPr/>
            <p:nvPr/>
          </p:nvSpPr>
          <p:spPr>
            <a:xfrm>
              <a:off x="9581612" y="3209018"/>
              <a:ext cx="2251800" cy="1941207"/>
            </a:xfrm>
            <a:prstGeom prst="hexagon">
              <a:avLst>
                <a:gd name="adj" fmla="val 25000"/>
                <a:gd name="vf" fmla="val 115470"/>
              </a:avLst>
            </a:prstGeom>
            <a:solidFill>
              <a:schemeClr val="accent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02" name="Google Shape;102;p81"/>
            <p:cNvSpPr/>
            <p:nvPr/>
          </p:nvSpPr>
          <p:spPr>
            <a:xfrm>
              <a:off x="2291699" y="1206907"/>
              <a:ext cx="2251800" cy="1941207"/>
            </a:xfrm>
            <a:prstGeom prst="hexagon">
              <a:avLst>
                <a:gd name="adj" fmla="val 25000"/>
                <a:gd name="vf" fmla="val 115470"/>
              </a:avLst>
            </a:prstGeom>
            <a:solidFill>
              <a:schemeClr val="lt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03" name="Google Shape;103;p81"/>
            <p:cNvSpPr/>
            <p:nvPr/>
          </p:nvSpPr>
          <p:spPr>
            <a:xfrm>
              <a:off x="4107052" y="4205601"/>
              <a:ext cx="2251800" cy="1941207"/>
            </a:xfrm>
            <a:prstGeom prst="hexagon">
              <a:avLst>
                <a:gd name="adj" fmla="val 25000"/>
                <a:gd name="vf" fmla="val 115470"/>
              </a:avLst>
            </a:prstGeom>
            <a:solidFill>
              <a:schemeClr val="lt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04" name="Google Shape;104;p81"/>
            <p:cNvSpPr/>
            <p:nvPr/>
          </p:nvSpPr>
          <p:spPr>
            <a:xfrm>
              <a:off x="5935852" y="1206907"/>
              <a:ext cx="2251800" cy="1941207"/>
            </a:xfrm>
            <a:prstGeom prst="hexagon">
              <a:avLst>
                <a:gd name="adj" fmla="val 25000"/>
                <a:gd name="vf" fmla="val 115470"/>
              </a:avLst>
            </a:prstGeom>
            <a:solidFill>
              <a:schemeClr val="lt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05" name="Google Shape;105;p81"/>
            <p:cNvSpPr/>
            <p:nvPr/>
          </p:nvSpPr>
          <p:spPr>
            <a:xfrm>
              <a:off x="7764652" y="4205601"/>
              <a:ext cx="2251800" cy="1941207"/>
            </a:xfrm>
            <a:prstGeom prst="hexagon">
              <a:avLst>
                <a:gd name="adj" fmla="val 25000"/>
                <a:gd name="vf" fmla="val 115470"/>
              </a:avLst>
            </a:prstGeom>
            <a:solidFill>
              <a:schemeClr val="lt2"/>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gr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emo Break">
  <p:cSld name="Demo Break">
    <p:spTree>
      <p:nvGrpSpPr>
        <p:cNvPr id="1" name="Shape 106"/>
        <p:cNvGrpSpPr/>
        <p:nvPr/>
      </p:nvGrpSpPr>
      <p:grpSpPr>
        <a:xfrm>
          <a:off x="0" y="0"/>
          <a:ext cx="0" cy="0"/>
          <a:chOff x="0" y="0"/>
          <a:chExt cx="0" cy="0"/>
        </a:xfrm>
      </p:grpSpPr>
      <p:pic>
        <p:nvPicPr>
          <p:cNvPr id="107" name="Google Shape;107;p82" descr="A picture containing honeycomb,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08" name="Google Shape;108;p82"/>
          <p:cNvSpPr txBox="1">
            <a:spLocks noGrp="1"/>
          </p:cNvSpPr>
          <p:nvPr>
            <p:ph type="title"/>
          </p:nvPr>
        </p:nvSpPr>
        <p:spPr>
          <a:xfrm>
            <a:off x="269302" y="2339875"/>
            <a:ext cx="8964185" cy="958909"/>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B0F0"/>
              </a:buClr>
              <a:buSzPts val="5294"/>
              <a:buFont typeface="Quattrocento Sans"/>
              <a:buNone/>
              <a:defRPr sz="5294">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9" name="Google Shape;109;p82"/>
          <p:cNvSpPr txBox="1">
            <a:spLocks noGrp="1"/>
          </p:cNvSpPr>
          <p:nvPr>
            <p:ph type="body" idx="1"/>
          </p:nvPr>
        </p:nvSpPr>
        <p:spPr>
          <a:xfrm>
            <a:off x="294577" y="3490168"/>
            <a:ext cx="11569474" cy="572464"/>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1200"/>
              </a:spcBef>
              <a:spcAft>
                <a:spcPts val="0"/>
              </a:spcAft>
              <a:buClr>
                <a:schemeClr val="lt1"/>
              </a:buClr>
              <a:buSzPts val="2520"/>
              <a:buNone/>
              <a:defRPr sz="2800" b="0" i="0">
                <a:solidFill>
                  <a:schemeClr val="lt1"/>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00BCF3"/>
              </a:buClr>
              <a:buSzPts val="1260"/>
              <a:buNone/>
              <a:defRPr sz="1400" b="1" i="0">
                <a:solidFill>
                  <a:srgbClr val="00BCF3"/>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ircle Graph">
  <p:cSld name="Circle Graph">
    <p:spTree>
      <p:nvGrpSpPr>
        <p:cNvPr id="1" name="Shape 110"/>
        <p:cNvGrpSpPr/>
        <p:nvPr/>
      </p:nvGrpSpPr>
      <p:grpSpPr>
        <a:xfrm>
          <a:off x="0" y="0"/>
          <a:ext cx="0" cy="0"/>
          <a:chOff x="0" y="0"/>
          <a:chExt cx="0" cy="0"/>
        </a:xfrm>
      </p:grpSpPr>
      <p:pic>
        <p:nvPicPr>
          <p:cNvPr id="111" name="Google Shape;111;p83"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12" name="Google Shape;112;p83"/>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aphicFrame>
        <p:nvGraphicFramePr>
          <p:cNvPr id="113" name="Google Shape;113;p83"/>
          <p:cNvGraphicFramePr/>
          <p:nvPr/>
        </p:nvGraphicFramePr>
        <p:xfrm>
          <a:off x="306209" y="2214946"/>
          <a:ext cx="2743199" cy="313115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4" name="Google Shape;114;p83"/>
          <p:cNvGraphicFramePr/>
          <p:nvPr/>
        </p:nvGraphicFramePr>
        <p:xfrm>
          <a:off x="3252488" y="2214946"/>
          <a:ext cx="2743199" cy="313115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15" name="Google Shape;115;p83"/>
          <p:cNvGraphicFramePr/>
          <p:nvPr/>
        </p:nvGraphicFramePr>
        <p:xfrm>
          <a:off x="9074552" y="2214946"/>
          <a:ext cx="2743199" cy="313115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16" name="Google Shape;116;p83"/>
          <p:cNvGraphicFramePr/>
          <p:nvPr/>
        </p:nvGraphicFramePr>
        <p:xfrm>
          <a:off x="6169307" y="2214946"/>
          <a:ext cx="2743199" cy="3131155"/>
        </p:xfrm>
        <a:graphic>
          <a:graphicData uri="http://schemas.openxmlformats.org/drawingml/2006/chart">
            <c:chart xmlns:c="http://schemas.openxmlformats.org/drawingml/2006/chart" xmlns:r="http://schemas.openxmlformats.org/officeDocument/2006/relationships" r:id="rId6"/>
          </a:graphicData>
        </a:graphic>
      </p:graphicFrame>
      <p:sp>
        <p:nvSpPr>
          <p:cNvPr id="117" name="Google Shape;117;p83"/>
          <p:cNvSpPr txBox="1">
            <a:spLocks noGrp="1"/>
          </p:cNvSpPr>
          <p:nvPr>
            <p:ph type="body" idx="1"/>
          </p:nvPr>
        </p:nvSpPr>
        <p:spPr>
          <a:xfrm>
            <a:off x="1179699" y="3468892"/>
            <a:ext cx="973193" cy="572464"/>
          </a:xfrm>
          <a:prstGeom prst="rect">
            <a:avLst/>
          </a:prstGeom>
          <a:noFill/>
          <a:ln>
            <a:noFill/>
          </a:ln>
        </p:spPr>
        <p:txBody>
          <a:bodyPr spcFirstLastPara="1" wrap="square" lIns="146300" tIns="91425" rIns="146300" bIns="91425" anchor="t" anchorCtr="0">
            <a:spAutoFit/>
          </a:bodyPr>
          <a:lstStyle>
            <a:lvl1pPr marL="457200" lvl="0" indent="-228600" algn="ctr">
              <a:lnSpc>
                <a:spcPct val="90000"/>
              </a:lnSpc>
              <a:spcBef>
                <a:spcPts val="560"/>
              </a:spcBef>
              <a:spcAft>
                <a:spcPts val="0"/>
              </a:spcAft>
              <a:buClr>
                <a:srgbClr val="00BCF3"/>
              </a:buClr>
              <a:buSzPts val="2520"/>
              <a:buNone/>
              <a:defRPr sz="28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8" name="Google Shape;118;p83"/>
          <p:cNvSpPr txBox="1">
            <a:spLocks noGrp="1"/>
          </p:cNvSpPr>
          <p:nvPr>
            <p:ph type="body" idx="2"/>
          </p:nvPr>
        </p:nvSpPr>
        <p:spPr>
          <a:xfrm>
            <a:off x="4142818" y="3468892"/>
            <a:ext cx="973193" cy="572464"/>
          </a:xfrm>
          <a:prstGeom prst="rect">
            <a:avLst/>
          </a:prstGeom>
          <a:noFill/>
          <a:ln>
            <a:noFill/>
          </a:ln>
        </p:spPr>
        <p:txBody>
          <a:bodyPr spcFirstLastPara="1" wrap="square" lIns="146300" tIns="91425" rIns="146300" bIns="91425" anchor="t" anchorCtr="0">
            <a:spAutoFit/>
          </a:bodyPr>
          <a:lstStyle>
            <a:lvl1pPr marL="457200" lvl="0" indent="-228600" algn="ctr">
              <a:lnSpc>
                <a:spcPct val="90000"/>
              </a:lnSpc>
              <a:spcBef>
                <a:spcPts val="560"/>
              </a:spcBef>
              <a:spcAft>
                <a:spcPts val="0"/>
              </a:spcAft>
              <a:buClr>
                <a:srgbClr val="00BCF3"/>
              </a:buClr>
              <a:buSzPts val="2520"/>
              <a:buNone/>
              <a:defRPr sz="28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9" name="Google Shape;119;p83"/>
          <p:cNvSpPr txBox="1">
            <a:spLocks noGrp="1"/>
          </p:cNvSpPr>
          <p:nvPr>
            <p:ph type="body" idx="3"/>
          </p:nvPr>
        </p:nvSpPr>
        <p:spPr>
          <a:xfrm>
            <a:off x="7036488" y="3468892"/>
            <a:ext cx="973193" cy="572464"/>
          </a:xfrm>
          <a:prstGeom prst="rect">
            <a:avLst/>
          </a:prstGeom>
          <a:noFill/>
          <a:ln>
            <a:noFill/>
          </a:ln>
        </p:spPr>
        <p:txBody>
          <a:bodyPr spcFirstLastPara="1" wrap="square" lIns="146300" tIns="91425" rIns="146300" bIns="91425" anchor="t" anchorCtr="0">
            <a:spAutoFit/>
          </a:bodyPr>
          <a:lstStyle>
            <a:lvl1pPr marL="457200" lvl="0" indent="-228600" algn="ctr">
              <a:lnSpc>
                <a:spcPct val="90000"/>
              </a:lnSpc>
              <a:spcBef>
                <a:spcPts val="560"/>
              </a:spcBef>
              <a:spcAft>
                <a:spcPts val="0"/>
              </a:spcAft>
              <a:buClr>
                <a:srgbClr val="00BCF3"/>
              </a:buClr>
              <a:buSzPts val="2520"/>
              <a:buNone/>
              <a:defRPr sz="28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0" name="Google Shape;120;p83"/>
          <p:cNvSpPr txBox="1">
            <a:spLocks noGrp="1"/>
          </p:cNvSpPr>
          <p:nvPr>
            <p:ph type="body" idx="4"/>
          </p:nvPr>
        </p:nvSpPr>
        <p:spPr>
          <a:xfrm>
            <a:off x="9976458" y="3468892"/>
            <a:ext cx="973193" cy="572464"/>
          </a:xfrm>
          <a:prstGeom prst="rect">
            <a:avLst/>
          </a:prstGeom>
          <a:noFill/>
          <a:ln>
            <a:noFill/>
          </a:ln>
        </p:spPr>
        <p:txBody>
          <a:bodyPr spcFirstLastPara="1" wrap="square" lIns="146300" tIns="91425" rIns="146300" bIns="91425" anchor="t" anchorCtr="0">
            <a:spAutoFit/>
          </a:bodyPr>
          <a:lstStyle>
            <a:lvl1pPr marL="457200" lvl="0" indent="-228600" algn="ctr">
              <a:lnSpc>
                <a:spcPct val="90000"/>
              </a:lnSpc>
              <a:spcBef>
                <a:spcPts val="560"/>
              </a:spcBef>
              <a:spcAft>
                <a:spcPts val="0"/>
              </a:spcAft>
              <a:buClr>
                <a:srgbClr val="00BCF3"/>
              </a:buClr>
              <a:buSzPts val="2520"/>
              <a:buNone/>
              <a:defRPr sz="28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21" name="Google Shape;121;p83"/>
          <p:cNvSpPr txBox="1"/>
          <p:nvPr/>
        </p:nvSpPr>
        <p:spPr>
          <a:xfrm>
            <a:off x="474562" y="5081287"/>
            <a:ext cx="2395960" cy="489365"/>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en-US" sz="1400" b="0" i="0">
                <a:solidFill>
                  <a:schemeClr val="dk1"/>
                </a:solidFill>
                <a:latin typeface="Quattrocento Sans"/>
                <a:ea typeface="Quattrocento Sans"/>
                <a:cs typeface="Quattrocento Sans"/>
                <a:sym typeface="Quattrocento Sans"/>
              </a:rPr>
              <a:t>Description of graph 01</a:t>
            </a:r>
            <a:endParaRPr/>
          </a:p>
        </p:txBody>
      </p:sp>
      <p:sp>
        <p:nvSpPr>
          <p:cNvPr id="122" name="Google Shape;122;p83"/>
          <p:cNvSpPr txBox="1"/>
          <p:nvPr/>
        </p:nvSpPr>
        <p:spPr>
          <a:xfrm>
            <a:off x="3414531" y="5081287"/>
            <a:ext cx="2395960" cy="489365"/>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en-US" sz="1400" b="0" i="0">
                <a:solidFill>
                  <a:schemeClr val="dk1"/>
                </a:solidFill>
                <a:latin typeface="Quattrocento Sans"/>
                <a:ea typeface="Quattrocento Sans"/>
                <a:cs typeface="Quattrocento Sans"/>
                <a:sym typeface="Quattrocento Sans"/>
              </a:rPr>
              <a:t>Description of graph 02</a:t>
            </a:r>
            <a:endParaRPr/>
          </a:p>
        </p:txBody>
      </p:sp>
      <p:sp>
        <p:nvSpPr>
          <p:cNvPr id="123" name="Google Shape;123;p83"/>
          <p:cNvSpPr txBox="1"/>
          <p:nvPr/>
        </p:nvSpPr>
        <p:spPr>
          <a:xfrm>
            <a:off x="6366074" y="5081287"/>
            <a:ext cx="2395960" cy="489365"/>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en-US" sz="1400" b="0" i="0">
                <a:solidFill>
                  <a:schemeClr val="dk1"/>
                </a:solidFill>
                <a:latin typeface="Quattrocento Sans"/>
                <a:ea typeface="Quattrocento Sans"/>
                <a:cs typeface="Quattrocento Sans"/>
                <a:sym typeface="Quattrocento Sans"/>
              </a:rPr>
              <a:t>Description of graph 03</a:t>
            </a:r>
            <a:endParaRPr/>
          </a:p>
        </p:txBody>
      </p:sp>
      <p:sp>
        <p:nvSpPr>
          <p:cNvPr id="124" name="Google Shape;124;p83"/>
          <p:cNvSpPr txBox="1"/>
          <p:nvPr/>
        </p:nvSpPr>
        <p:spPr>
          <a:xfrm>
            <a:off x="9236597" y="5081287"/>
            <a:ext cx="2395960" cy="489365"/>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None/>
            </a:pPr>
            <a:r>
              <a:rPr lang="en-US" sz="1400" b="0" i="0">
                <a:solidFill>
                  <a:schemeClr val="dk1"/>
                </a:solidFill>
                <a:latin typeface="Quattrocento Sans"/>
                <a:ea typeface="Quattrocento Sans"/>
                <a:cs typeface="Quattrocento Sans"/>
                <a:sym typeface="Quattrocento Sans"/>
              </a:rPr>
              <a:t>Description of graph 04</a:t>
            </a:r>
            <a:endParaRP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r Graph">
  <p:cSld name="Bar Graph">
    <p:spTree>
      <p:nvGrpSpPr>
        <p:cNvPr id="1" name="Shape 125"/>
        <p:cNvGrpSpPr/>
        <p:nvPr/>
      </p:nvGrpSpPr>
      <p:grpSpPr>
        <a:xfrm>
          <a:off x="0" y="0"/>
          <a:ext cx="0" cy="0"/>
          <a:chOff x="0" y="0"/>
          <a:chExt cx="0" cy="0"/>
        </a:xfrm>
      </p:grpSpPr>
      <p:pic>
        <p:nvPicPr>
          <p:cNvPr id="126" name="Google Shape;126;p84"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7" name="Google Shape;127;p84"/>
          <p:cNvSpPr txBox="1">
            <a:spLocks noGrp="1"/>
          </p:cNvSpPr>
          <p:nvPr>
            <p:ph type="title"/>
          </p:nvPr>
        </p:nvSpPr>
        <p:spPr>
          <a:xfrm>
            <a:off x="269240" y="289512"/>
            <a:ext cx="4071266"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84"/>
          <p:cNvSpPr txBox="1">
            <a:spLocks noGrp="1"/>
          </p:cNvSpPr>
          <p:nvPr>
            <p:ph type="body" idx="1"/>
          </p:nvPr>
        </p:nvSpPr>
        <p:spPr>
          <a:xfrm>
            <a:off x="267683" y="1084506"/>
            <a:ext cx="4072824" cy="1317284"/>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520"/>
              </a:spcBef>
              <a:spcAft>
                <a:spcPts val="0"/>
              </a:spcAft>
              <a:buClr>
                <a:srgbClr val="00BCF3"/>
              </a:buClr>
              <a:buSzPts val="2340"/>
              <a:buNone/>
              <a:defRPr sz="26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graphicFrame>
        <p:nvGraphicFramePr>
          <p:cNvPr id="129" name="Google Shape;129;p84"/>
          <p:cNvGraphicFramePr/>
          <p:nvPr/>
        </p:nvGraphicFramePr>
        <p:xfrm>
          <a:off x="4566856" y="729205"/>
          <a:ext cx="7349763" cy="4899842"/>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Boxes">
  <p:cSld name="Content Boxes">
    <p:spTree>
      <p:nvGrpSpPr>
        <p:cNvPr id="1" name="Shape 130"/>
        <p:cNvGrpSpPr/>
        <p:nvPr/>
      </p:nvGrpSpPr>
      <p:grpSpPr>
        <a:xfrm>
          <a:off x="0" y="0"/>
          <a:ext cx="0" cy="0"/>
          <a:chOff x="0" y="0"/>
          <a:chExt cx="0" cy="0"/>
        </a:xfrm>
      </p:grpSpPr>
      <p:pic>
        <p:nvPicPr>
          <p:cNvPr id="131" name="Google Shape;131;p85"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2" name="Google Shape;132;p85"/>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3" name="Google Shape;133;p85"/>
          <p:cNvSpPr/>
          <p:nvPr/>
        </p:nvSpPr>
        <p:spPr>
          <a:xfrm>
            <a:off x="457200" y="1713052"/>
            <a:ext cx="2738441" cy="3946968"/>
          </a:xfrm>
          <a:prstGeom prst="rect">
            <a:avLst/>
          </a:prstGeom>
          <a:solidFill>
            <a:srgbClr val="F2F2F2">
              <a:alpha val="49803"/>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34" name="Google Shape;134;p85"/>
          <p:cNvSpPr/>
          <p:nvPr/>
        </p:nvSpPr>
        <p:spPr>
          <a:xfrm>
            <a:off x="3304228" y="1713052"/>
            <a:ext cx="2738441" cy="3946968"/>
          </a:xfrm>
          <a:prstGeom prst="rect">
            <a:avLst/>
          </a:prstGeom>
          <a:solidFill>
            <a:srgbClr val="F2F2F2">
              <a:alpha val="49803"/>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35" name="Google Shape;135;p85"/>
          <p:cNvSpPr/>
          <p:nvPr/>
        </p:nvSpPr>
        <p:spPr>
          <a:xfrm>
            <a:off x="6151258" y="1713052"/>
            <a:ext cx="2738441" cy="3946968"/>
          </a:xfrm>
          <a:prstGeom prst="rect">
            <a:avLst/>
          </a:prstGeom>
          <a:solidFill>
            <a:srgbClr val="F2F2F2">
              <a:alpha val="49803"/>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36" name="Google Shape;136;p85"/>
          <p:cNvSpPr/>
          <p:nvPr/>
        </p:nvSpPr>
        <p:spPr>
          <a:xfrm>
            <a:off x="8998288" y="1713052"/>
            <a:ext cx="2738441" cy="3946968"/>
          </a:xfrm>
          <a:prstGeom prst="rect">
            <a:avLst/>
          </a:prstGeom>
          <a:solidFill>
            <a:srgbClr val="F2F2F2">
              <a:alpha val="49803"/>
            </a:srgbClr>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37" name="Google Shape;137;p85"/>
          <p:cNvSpPr/>
          <p:nvPr/>
        </p:nvSpPr>
        <p:spPr>
          <a:xfrm>
            <a:off x="457200" y="5521126"/>
            <a:ext cx="2738441" cy="127320"/>
          </a:xfrm>
          <a:prstGeom prst="rect">
            <a:avLst/>
          </a:prstGeom>
          <a:solidFill>
            <a:srgbClr val="00BCF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38" name="Google Shape;138;p85"/>
          <p:cNvSpPr/>
          <p:nvPr/>
        </p:nvSpPr>
        <p:spPr>
          <a:xfrm>
            <a:off x="3304228" y="5521126"/>
            <a:ext cx="2738441" cy="127320"/>
          </a:xfrm>
          <a:prstGeom prst="rect">
            <a:avLst/>
          </a:prstGeom>
          <a:solidFill>
            <a:srgbClr val="00BCF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39" name="Google Shape;139;p85"/>
          <p:cNvSpPr/>
          <p:nvPr/>
        </p:nvSpPr>
        <p:spPr>
          <a:xfrm>
            <a:off x="6151258" y="5521126"/>
            <a:ext cx="2738441" cy="127320"/>
          </a:xfrm>
          <a:prstGeom prst="rect">
            <a:avLst/>
          </a:prstGeom>
          <a:solidFill>
            <a:srgbClr val="00BCF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140" name="Google Shape;140;p85"/>
          <p:cNvSpPr/>
          <p:nvPr/>
        </p:nvSpPr>
        <p:spPr>
          <a:xfrm>
            <a:off x="8998288" y="5521126"/>
            <a:ext cx="2738441" cy="127320"/>
          </a:xfrm>
          <a:prstGeom prst="rect">
            <a:avLst/>
          </a:prstGeom>
          <a:solidFill>
            <a:srgbClr val="00BCF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Square Photo ">
  <p:cSld name="Title - Square Photo ">
    <p:spTree>
      <p:nvGrpSpPr>
        <p:cNvPr id="1" name="Shape 15"/>
        <p:cNvGrpSpPr/>
        <p:nvPr/>
      </p:nvGrpSpPr>
      <p:grpSpPr>
        <a:xfrm>
          <a:off x="0" y="0"/>
          <a:ext cx="0" cy="0"/>
          <a:chOff x="0" y="0"/>
          <a:chExt cx="0" cy="0"/>
        </a:xfrm>
      </p:grpSpPr>
      <p:sp>
        <p:nvSpPr>
          <p:cNvPr id="16" name="Google Shape;16;p57"/>
          <p:cNvSpPr txBox="1">
            <a:spLocks noGrp="1"/>
          </p:cNvSpPr>
          <p:nvPr>
            <p:ph type="body" idx="1"/>
          </p:nvPr>
        </p:nvSpPr>
        <p:spPr>
          <a:xfrm>
            <a:off x="584200" y="3535540"/>
            <a:ext cx="4162425" cy="2733497"/>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440"/>
              </a:spcBef>
              <a:spcAft>
                <a:spcPts val="0"/>
              </a:spcAft>
              <a:buClr>
                <a:schemeClr val="dk1"/>
              </a:buClr>
              <a:buSzPts val="1980"/>
              <a:buNone/>
              <a:defRPr sz="2200">
                <a:latin typeface="Quattrocento Sans"/>
                <a:ea typeface="Quattrocento Sans"/>
                <a:cs typeface="Quattrocento Sans"/>
                <a:sym typeface="Quattrocento Sans"/>
              </a:defRPr>
            </a:lvl1pPr>
            <a:lvl2pPr marL="914400" lvl="1" indent="-228600" algn="l">
              <a:lnSpc>
                <a:spcPct val="90000"/>
              </a:lnSpc>
              <a:spcBef>
                <a:spcPts val="274"/>
              </a:spcBef>
              <a:spcAft>
                <a:spcPts val="0"/>
              </a:spcAft>
              <a:buClr>
                <a:schemeClr val="dk1"/>
              </a:buClr>
              <a:buSzPts val="1235"/>
              <a:buNone/>
              <a:defRPr/>
            </a:lvl2pPr>
            <a:lvl3pPr marL="1371600" lvl="2" indent="-228600" algn="l">
              <a:lnSpc>
                <a:spcPct val="90000"/>
              </a:lnSpc>
              <a:spcBef>
                <a:spcPts val="235"/>
              </a:spcBef>
              <a:spcAft>
                <a:spcPts val="0"/>
              </a:spcAft>
              <a:buClr>
                <a:schemeClr val="dk1"/>
              </a:buClr>
              <a:buSzPts val="1058"/>
              <a:buNone/>
              <a:defRPr/>
            </a:lvl3pPr>
            <a:lvl4pPr marL="1828800" lvl="3" indent="-228600" algn="l">
              <a:lnSpc>
                <a:spcPct val="90000"/>
              </a:lnSpc>
              <a:spcBef>
                <a:spcPts val="235"/>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 name="Google Shape;17;p57" descr="This photo is a 'placeholder' only. Drag or drop your photo here, or click and tap the center to insert a photo."/>
          <p:cNvSpPr>
            <a:spLocks noGrp="1"/>
          </p:cNvSpPr>
          <p:nvPr>
            <p:ph type="pic" idx="2"/>
          </p:nvPr>
        </p:nvSpPr>
        <p:spPr>
          <a:xfrm>
            <a:off x="5334000" y="0"/>
            <a:ext cx="6858000" cy="6858000"/>
          </a:xfrm>
          <a:prstGeom prst="rect">
            <a:avLst/>
          </a:prstGeom>
          <a:blipFill rotWithShape="1">
            <a:blip r:embed="rId2">
              <a:alphaModFix/>
            </a:blip>
            <a:stretch>
              <a:fillRect/>
            </a:stretch>
          </a:blipFill>
          <a:ln>
            <a:noFill/>
          </a:ln>
        </p:spPr>
        <p:txBody>
          <a:bodyPr spcFirstLastPara="1" wrap="square" lIns="0" tIns="2103100" rIns="0" bIns="91425" anchor="t" anchorCtr="0">
            <a:noAutofit/>
          </a:bodyPr>
          <a:lstStyle>
            <a:lvl1pPr marR="0" lvl="0" algn="ctr" rtl="0">
              <a:lnSpc>
                <a:spcPct val="100000"/>
              </a:lnSpc>
              <a:spcBef>
                <a:spcPts val="320"/>
              </a:spcBef>
              <a:spcAft>
                <a:spcPts val="0"/>
              </a:spcAft>
              <a:buClr>
                <a:srgbClr val="FFFFFF"/>
              </a:buClr>
              <a:buSzPts val="1440"/>
              <a:buFont typeface="Noto Sans Symbols"/>
              <a:buNone/>
              <a:defRPr sz="1600" b="1" i="0" u="none" strike="noStrike" cap="none">
                <a:solidFill>
                  <a:srgbClr val="FFFFFF"/>
                </a:solidFill>
                <a:latin typeface="Quattrocento Sans"/>
                <a:ea typeface="Quattrocento Sans"/>
                <a:cs typeface="Quattrocento Sans"/>
                <a:sym typeface="Quattrocento Sans"/>
              </a:defRPr>
            </a:lvl1pPr>
            <a:lvl2pPr marR="0" lvl="1" algn="l" rtl="0">
              <a:lnSpc>
                <a:spcPct val="90000"/>
              </a:lnSpc>
              <a:spcBef>
                <a:spcPts val="274"/>
              </a:spcBef>
              <a:spcAft>
                <a:spcPts val="0"/>
              </a:spcAft>
              <a:buClr>
                <a:schemeClr val="dk1"/>
              </a:buClr>
              <a:buSzPts val="1235"/>
              <a:buFont typeface="Noto Sans Symbols"/>
              <a:buChar char="·"/>
              <a:defRPr sz="1372"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5pPr>
            <a:lvl6pPr marR="0" lvl="5"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R="0" lvl="6"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R="0" lvl="7"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R="0" lvl="8"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 name="Google Shape;18;p57"/>
          <p:cNvSpPr txBox="1">
            <a:spLocks noGrp="1"/>
          </p:cNvSpPr>
          <p:nvPr>
            <p:ph type="title"/>
          </p:nvPr>
        </p:nvSpPr>
        <p:spPr>
          <a:xfrm>
            <a:off x="588263" y="588963"/>
            <a:ext cx="4158362" cy="2535236"/>
          </a:xfrm>
          <a:prstGeom prst="rect">
            <a:avLst/>
          </a:prstGeom>
          <a:noFill/>
          <a:ln>
            <a:noFill/>
          </a:ln>
        </p:spPr>
        <p:txBody>
          <a:bodyPr spcFirstLastPara="1" wrap="square" lIns="146300" tIns="91425" rIns="146300" bIns="91425" anchor="b" anchorCtr="0">
            <a:noAutofit/>
          </a:bodyPr>
          <a:lstStyle>
            <a:lvl1pPr lvl="0" algn="l">
              <a:lnSpc>
                <a:spcPct val="90000"/>
              </a:lnSpc>
              <a:spcBef>
                <a:spcPts val="0"/>
              </a:spcBef>
              <a:spcAft>
                <a:spcPts val="0"/>
              </a:spcAft>
              <a:buClr>
                <a:schemeClr val="dk1"/>
              </a:buClr>
              <a:buSzPts val="2353"/>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extLst>
    <p:ext uri="{DCECCB84-F9BA-43D5-87BE-67443E8EF086}">
      <p15:sldGuideLst xmlns:p15="http://schemas.microsoft.com/office/powerpoint/2012/main">
        <p15:guide id="1" pos="3360">
          <p15:clr>
            <a:srgbClr val="FBAE40"/>
          </p15:clr>
        </p15:guide>
        <p15:guide id="2" orient="horz" pos="904">
          <p15:clr>
            <a:srgbClr val="5ACBF0"/>
          </p15:clr>
        </p15:guide>
        <p15:guide id="3" orient="horz" pos="1968">
          <p15:clr>
            <a:srgbClr val="5ACBF0"/>
          </p15:clr>
        </p15:guide>
        <p15:guide id="4" orient="horz" pos="2226">
          <p15:clr>
            <a:srgbClr val="5ACBF0"/>
          </p15:clr>
        </p15:guide>
        <p15:guide id="5" pos="3729">
          <p15:clr>
            <a:srgbClr val="C35EA4"/>
          </p15:clr>
        </p15:guide>
        <p15:guide id="6" pos="2993">
          <p15:clr>
            <a:srgbClr val="5ACBF0"/>
          </p15:clr>
        </p15:guide>
        <p15:guide id="7" pos="3543">
          <p15:clr>
            <a:srgbClr val="A4A3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41"/>
        <p:cNvGrpSpPr/>
        <p:nvPr/>
      </p:nvGrpSpPr>
      <p:grpSpPr>
        <a:xfrm>
          <a:off x="0" y="0"/>
          <a:ext cx="0" cy="0"/>
          <a:chOff x="0" y="0"/>
          <a:chExt cx="0" cy="0"/>
        </a:xfrm>
      </p:grpSpPr>
      <p:pic>
        <p:nvPicPr>
          <p:cNvPr id="142" name="Google Shape;142;p86"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3" name="Google Shape;143;p86"/>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aphicFrame>
        <p:nvGraphicFramePr>
          <p:cNvPr id="144" name="Google Shape;144;p86"/>
          <p:cNvGraphicFramePr/>
          <p:nvPr/>
        </p:nvGraphicFramePr>
        <p:xfrm>
          <a:off x="457200" y="1351677"/>
          <a:ext cx="11335800" cy="4269200"/>
        </p:xfrm>
        <a:graphic>
          <a:graphicData uri="http://schemas.openxmlformats.org/drawingml/2006/table">
            <a:tbl>
              <a:tblPr firstRow="1" bandRow="1">
                <a:noFill/>
                <a:tableStyleId>{D676B159-A554-46CE-B8AE-3B2EBCF896B6}</a:tableStyleId>
              </a:tblPr>
              <a:tblGrid>
                <a:gridCol w="1619400">
                  <a:extLst>
                    <a:ext uri="{9D8B030D-6E8A-4147-A177-3AD203B41FA5}">
                      <a16:colId xmlns:a16="http://schemas.microsoft.com/office/drawing/2014/main" val="20000"/>
                    </a:ext>
                  </a:extLst>
                </a:gridCol>
                <a:gridCol w="1619400">
                  <a:extLst>
                    <a:ext uri="{9D8B030D-6E8A-4147-A177-3AD203B41FA5}">
                      <a16:colId xmlns:a16="http://schemas.microsoft.com/office/drawing/2014/main" val="20001"/>
                    </a:ext>
                  </a:extLst>
                </a:gridCol>
                <a:gridCol w="1619400">
                  <a:extLst>
                    <a:ext uri="{9D8B030D-6E8A-4147-A177-3AD203B41FA5}">
                      <a16:colId xmlns:a16="http://schemas.microsoft.com/office/drawing/2014/main" val="20002"/>
                    </a:ext>
                  </a:extLst>
                </a:gridCol>
                <a:gridCol w="1619400">
                  <a:extLst>
                    <a:ext uri="{9D8B030D-6E8A-4147-A177-3AD203B41FA5}">
                      <a16:colId xmlns:a16="http://schemas.microsoft.com/office/drawing/2014/main" val="20003"/>
                    </a:ext>
                  </a:extLst>
                </a:gridCol>
                <a:gridCol w="1619400">
                  <a:extLst>
                    <a:ext uri="{9D8B030D-6E8A-4147-A177-3AD203B41FA5}">
                      <a16:colId xmlns:a16="http://schemas.microsoft.com/office/drawing/2014/main" val="20004"/>
                    </a:ext>
                  </a:extLst>
                </a:gridCol>
                <a:gridCol w="1619400">
                  <a:extLst>
                    <a:ext uri="{9D8B030D-6E8A-4147-A177-3AD203B41FA5}">
                      <a16:colId xmlns:a16="http://schemas.microsoft.com/office/drawing/2014/main" val="20005"/>
                    </a:ext>
                  </a:extLst>
                </a:gridCol>
                <a:gridCol w="1619400">
                  <a:extLst>
                    <a:ext uri="{9D8B030D-6E8A-4147-A177-3AD203B41FA5}">
                      <a16:colId xmlns:a16="http://schemas.microsoft.com/office/drawing/2014/main" val="20006"/>
                    </a:ext>
                  </a:extLst>
                </a:gridCol>
              </a:tblGrid>
              <a:tr h="651925">
                <a:tc>
                  <a:txBody>
                    <a:bodyPr/>
                    <a:lstStyle/>
                    <a:p>
                      <a:pPr marL="0" marR="0" lvl="0" indent="0" algn="ctr" rtl="0">
                        <a:spcBef>
                          <a:spcPts val="0"/>
                        </a:spcBef>
                        <a:spcAft>
                          <a:spcPts val="0"/>
                        </a:spcAft>
                        <a:buNone/>
                      </a:pPr>
                      <a:r>
                        <a:rPr lang="en-US" sz="1400" b="1" i="0">
                          <a:latin typeface="Quattrocento Sans"/>
                          <a:ea typeface="Quattrocento Sans"/>
                          <a:cs typeface="Quattrocento Sans"/>
                          <a:sym typeface="Quattrocento Sans"/>
                        </a:rPr>
                        <a:t>Column 1</a:t>
                      </a:r>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78D7"/>
                    </a:solidFill>
                  </a:tcPr>
                </a:tc>
                <a:tc>
                  <a:txBody>
                    <a:bodyPr/>
                    <a:lstStyle/>
                    <a:p>
                      <a:pPr marL="0" marR="0" lvl="0" indent="0" algn="ctr" rtl="0">
                        <a:lnSpc>
                          <a:spcPct val="100000"/>
                        </a:lnSpc>
                        <a:spcBef>
                          <a:spcPts val="0"/>
                        </a:spcBef>
                        <a:spcAft>
                          <a:spcPts val="0"/>
                        </a:spcAft>
                        <a:buClr>
                          <a:schemeClr val="dk1"/>
                        </a:buClr>
                        <a:buSzPts val="1400"/>
                        <a:buFont typeface="Quattrocento Sans"/>
                        <a:buNone/>
                      </a:pPr>
                      <a:r>
                        <a:rPr lang="en-US" sz="1400" b="1" i="0">
                          <a:latin typeface="Quattrocento Sans"/>
                          <a:ea typeface="Quattrocento Sans"/>
                          <a:cs typeface="Quattrocento Sans"/>
                          <a:sym typeface="Quattrocento Sans"/>
                        </a:rPr>
                        <a:t>Column 2</a:t>
                      </a:r>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78D7"/>
                    </a:solidFill>
                  </a:tcPr>
                </a:tc>
                <a:tc>
                  <a:txBody>
                    <a:bodyPr/>
                    <a:lstStyle/>
                    <a:p>
                      <a:pPr marL="0" marR="0" lvl="0" indent="0" algn="ctr" rtl="0">
                        <a:lnSpc>
                          <a:spcPct val="100000"/>
                        </a:lnSpc>
                        <a:spcBef>
                          <a:spcPts val="0"/>
                        </a:spcBef>
                        <a:spcAft>
                          <a:spcPts val="0"/>
                        </a:spcAft>
                        <a:buClr>
                          <a:schemeClr val="dk1"/>
                        </a:buClr>
                        <a:buSzPts val="1400"/>
                        <a:buFont typeface="Quattrocento Sans"/>
                        <a:buNone/>
                      </a:pPr>
                      <a:r>
                        <a:rPr lang="en-US" sz="1400" b="1" i="0">
                          <a:latin typeface="Quattrocento Sans"/>
                          <a:ea typeface="Quattrocento Sans"/>
                          <a:cs typeface="Quattrocento Sans"/>
                          <a:sym typeface="Quattrocento Sans"/>
                        </a:rPr>
                        <a:t>Column 3</a:t>
                      </a:r>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78D7"/>
                    </a:solidFill>
                  </a:tcPr>
                </a:tc>
                <a:tc>
                  <a:txBody>
                    <a:bodyPr/>
                    <a:lstStyle/>
                    <a:p>
                      <a:pPr marL="0" marR="0" lvl="0" indent="0" algn="ctr" rtl="0">
                        <a:lnSpc>
                          <a:spcPct val="100000"/>
                        </a:lnSpc>
                        <a:spcBef>
                          <a:spcPts val="0"/>
                        </a:spcBef>
                        <a:spcAft>
                          <a:spcPts val="0"/>
                        </a:spcAft>
                        <a:buClr>
                          <a:schemeClr val="dk1"/>
                        </a:buClr>
                        <a:buSzPts val="1400"/>
                        <a:buFont typeface="Quattrocento Sans"/>
                        <a:buNone/>
                      </a:pPr>
                      <a:r>
                        <a:rPr lang="en-US" sz="1400" b="1" i="0">
                          <a:latin typeface="Quattrocento Sans"/>
                          <a:ea typeface="Quattrocento Sans"/>
                          <a:cs typeface="Quattrocento Sans"/>
                          <a:sym typeface="Quattrocento Sans"/>
                        </a:rPr>
                        <a:t>Column 4</a:t>
                      </a:r>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78D7"/>
                    </a:solidFill>
                  </a:tcPr>
                </a:tc>
                <a:tc>
                  <a:txBody>
                    <a:bodyPr/>
                    <a:lstStyle/>
                    <a:p>
                      <a:pPr marL="0" marR="0" lvl="0" indent="0" algn="ctr" rtl="0">
                        <a:lnSpc>
                          <a:spcPct val="100000"/>
                        </a:lnSpc>
                        <a:spcBef>
                          <a:spcPts val="0"/>
                        </a:spcBef>
                        <a:spcAft>
                          <a:spcPts val="0"/>
                        </a:spcAft>
                        <a:buClr>
                          <a:schemeClr val="dk1"/>
                        </a:buClr>
                        <a:buSzPts val="1400"/>
                        <a:buFont typeface="Quattrocento Sans"/>
                        <a:buNone/>
                      </a:pPr>
                      <a:r>
                        <a:rPr lang="en-US" sz="1400" b="1" i="0">
                          <a:latin typeface="Quattrocento Sans"/>
                          <a:ea typeface="Quattrocento Sans"/>
                          <a:cs typeface="Quattrocento Sans"/>
                          <a:sym typeface="Quattrocento Sans"/>
                        </a:rPr>
                        <a:t>Column 5</a:t>
                      </a:r>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78D7"/>
                    </a:solidFill>
                  </a:tcPr>
                </a:tc>
                <a:tc>
                  <a:txBody>
                    <a:bodyPr/>
                    <a:lstStyle/>
                    <a:p>
                      <a:pPr marL="0" marR="0" lvl="0" indent="0" algn="ctr" rtl="0">
                        <a:lnSpc>
                          <a:spcPct val="100000"/>
                        </a:lnSpc>
                        <a:spcBef>
                          <a:spcPts val="0"/>
                        </a:spcBef>
                        <a:spcAft>
                          <a:spcPts val="0"/>
                        </a:spcAft>
                        <a:buClr>
                          <a:schemeClr val="dk1"/>
                        </a:buClr>
                        <a:buSzPts val="1400"/>
                        <a:buFont typeface="Quattrocento Sans"/>
                        <a:buNone/>
                      </a:pPr>
                      <a:r>
                        <a:rPr lang="en-US" sz="1400" b="1" i="0">
                          <a:latin typeface="Quattrocento Sans"/>
                          <a:ea typeface="Quattrocento Sans"/>
                          <a:cs typeface="Quattrocento Sans"/>
                          <a:sym typeface="Quattrocento Sans"/>
                        </a:rPr>
                        <a:t>Column 6</a:t>
                      </a:r>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78D7"/>
                    </a:solidFill>
                  </a:tcPr>
                </a:tc>
                <a:tc>
                  <a:txBody>
                    <a:bodyPr/>
                    <a:lstStyle/>
                    <a:p>
                      <a:pPr marL="0" marR="0" lvl="0" indent="0" algn="ctr" rtl="0">
                        <a:lnSpc>
                          <a:spcPct val="100000"/>
                        </a:lnSpc>
                        <a:spcBef>
                          <a:spcPts val="0"/>
                        </a:spcBef>
                        <a:spcAft>
                          <a:spcPts val="0"/>
                        </a:spcAft>
                        <a:buClr>
                          <a:schemeClr val="dk1"/>
                        </a:buClr>
                        <a:buSzPts val="1400"/>
                        <a:buFont typeface="Quattrocento Sans"/>
                        <a:buNone/>
                      </a:pPr>
                      <a:r>
                        <a:rPr lang="en-US" sz="1400" b="1" i="0">
                          <a:latin typeface="Quattrocento Sans"/>
                          <a:ea typeface="Quattrocento Sans"/>
                          <a:cs typeface="Quattrocento Sans"/>
                          <a:sym typeface="Quattrocento Sans"/>
                        </a:rPr>
                        <a:t>Column 7</a:t>
                      </a:r>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2700" cap="flat" cmpd="sng">
                      <a:solidFill>
                        <a:schemeClr val="dk1"/>
                      </a:solidFill>
                      <a:prstDash val="solid"/>
                      <a:round/>
                      <a:headEnd type="none" w="sm" len="sm"/>
                      <a:tailEnd type="none" w="sm" len="sm"/>
                    </a:lnB>
                    <a:solidFill>
                      <a:srgbClr val="0078D7"/>
                    </a:solidFill>
                  </a:tcPr>
                </a:tc>
                <a:extLst>
                  <a:ext uri="{0D108BD9-81ED-4DB2-BD59-A6C34878D82A}">
                    <a16:rowId xmlns:a16="http://schemas.microsoft.com/office/drawing/2014/main" val="10000"/>
                  </a:ext>
                </a:extLst>
              </a:tr>
              <a:tr h="753025">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D8D8D8"/>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712700">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726150">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712700">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D8D8D8"/>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712700">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D8D8D8"/>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tc>
                  <a:txBody>
                    <a:bodyPr/>
                    <a:lstStyle/>
                    <a:p>
                      <a:pPr marL="0" marR="0" lvl="0" indent="0" algn="l" rtl="0">
                        <a:spcBef>
                          <a:spcPts val="0"/>
                        </a:spcBef>
                        <a:spcAft>
                          <a:spcPts val="0"/>
                        </a:spcAft>
                        <a:buNone/>
                      </a:pPr>
                      <a:endParaRPr sz="1200" b="0" i="0">
                        <a:latin typeface="Quattrocento Sans"/>
                        <a:ea typeface="Quattrocento Sans"/>
                        <a:cs typeface="Quattrocento Sans"/>
                        <a:sym typeface="Quattrocento Sans"/>
                      </a:endParaRPr>
                    </a:p>
                  </a:txBody>
                  <a:tcPr marL="91450" marR="91450" marT="45725" marB="45725" anchor="ctr">
                    <a:lnL w="9525" cap="flat" cmpd="sng">
                      <a:solidFill>
                        <a:srgbClr val="D8D8D8"/>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8D8D8"/>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bl>
          </a:graphicData>
        </a:graphic>
      </p:graphicFrame>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 Columns">
  <p:cSld name="3 Columns">
    <p:spTree>
      <p:nvGrpSpPr>
        <p:cNvPr id="1" name="Shape 145"/>
        <p:cNvGrpSpPr/>
        <p:nvPr/>
      </p:nvGrpSpPr>
      <p:grpSpPr>
        <a:xfrm>
          <a:off x="0" y="0"/>
          <a:ext cx="0" cy="0"/>
          <a:chOff x="0" y="0"/>
          <a:chExt cx="0" cy="0"/>
        </a:xfrm>
      </p:grpSpPr>
      <p:pic>
        <p:nvPicPr>
          <p:cNvPr id="146" name="Google Shape;146;p87"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47" name="Google Shape;147;p87"/>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pic>
        <p:nvPicPr>
          <p:cNvPr id="148" name="Google Shape;148;p87"/>
          <p:cNvPicPr preferRelativeResize="0"/>
          <p:nvPr/>
        </p:nvPicPr>
        <p:blipFill rotWithShape="1">
          <a:blip r:embed="rId3">
            <a:alphaModFix/>
          </a:blip>
          <a:srcRect l="4655" t="17120" r="40091"/>
          <a:stretch/>
        </p:blipFill>
        <p:spPr>
          <a:xfrm>
            <a:off x="972672" y="1869141"/>
            <a:ext cx="2563906" cy="2563906"/>
          </a:xfrm>
          <a:prstGeom prst="ellipse">
            <a:avLst/>
          </a:prstGeom>
          <a:noFill/>
          <a:ln>
            <a:noFill/>
          </a:ln>
        </p:spPr>
      </p:pic>
      <p:pic>
        <p:nvPicPr>
          <p:cNvPr id="149" name="Google Shape;149;p87"/>
          <p:cNvPicPr preferRelativeResize="0"/>
          <p:nvPr/>
        </p:nvPicPr>
        <p:blipFill rotWithShape="1">
          <a:blip r:embed="rId4">
            <a:alphaModFix/>
          </a:blip>
          <a:srcRect l="22234" t="24137" r="34165" b="10461"/>
          <a:stretch/>
        </p:blipFill>
        <p:spPr>
          <a:xfrm>
            <a:off x="4782672" y="1860178"/>
            <a:ext cx="2613210" cy="2613210"/>
          </a:xfrm>
          <a:prstGeom prst="ellipse">
            <a:avLst/>
          </a:prstGeom>
          <a:noFill/>
          <a:ln>
            <a:noFill/>
          </a:ln>
        </p:spPr>
      </p:pic>
      <p:pic>
        <p:nvPicPr>
          <p:cNvPr id="150" name="Google Shape;150;p87"/>
          <p:cNvPicPr preferRelativeResize="0"/>
          <p:nvPr/>
        </p:nvPicPr>
        <p:blipFill rotWithShape="1">
          <a:blip r:embed="rId5">
            <a:alphaModFix/>
          </a:blip>
          <a:srcRect l="12858" t="6764" r="24984"/>
          <a:stretch/>
        </p:blipFill>
        <p:spPr>
          <a:xfrm>
            <a:off x="8583707" y="1855694"/>
            <a:ext cx="2608730" cy="2608730"/>
          </a:xfrm>
          <a:prstGeom prst="ellipse">
            <a:avLst/>
          </a:prstGeom>
          <a:noFill/>
          <a:ln>
            <a:noFill/>
          </a:ln>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accent1"/>
        </a:solidFill>
        <a:effectLst/>
      </p:bgPr>
    </p:bg>
    <p:spTree>
      <p:nvGrpSpPr>
        <p:cNvPr id="1" name="Shape 151"/>
        <p:cNvGrpSpPr/>
        <p:nvPr/>
      </p:nvGrpSpPr>
      <p:grpSpPr>
        <a:xfrm>
          <a:off x="0" y="0"/>
          <a:ext cx="0" cy="0"/>
          <a:chOff x="0" y="0"/>
          <a:chExt cx="0" cy="0"/>
        </a:xfrm>
      </p:grpSpPr>
      <p:sp>
        <p:nvSpPr>
          <p:cNvPr id="152" name="Google Shape;152;p75"/>
          <p:cNvSpPr txBox="1"/>
          <p:nvPr/>
        </p:nvSpPr>
        <p:spPr>
          <a:xfrm>
            <a:off x="269240" y="6099190"/>
            <a:ext cx="4482124" cy="467742"/>
          </a:xfrm>
          <a:prstGeom prst="rect">
            <a:avLst/>
          </a:prstGeom>
          <a:noFill/>
          <a:ln>
            <a:noFill/>
          </a:ln>
        </p:spPr>
        <p:txBody>
          <a:bodyPr spcFirstLastPara="1" wrap="square" lIns="179275" tIns="179275" rIns="179275" bIns="179275" anchor="t" anchorCtr="0">
            <a:spAutoFit/>
          </a:bodyPr>
          <a:lstStyle/>
          <a:p>
            <a:pPr marL="0" marR="0" lvl="0" indent="0" algn="l" rtl="0">
              <a:spcBef>
                <a:spcPts val="0"/>
              </a:spcBef>
              <a:spcAft>
                <a:spcPts val="0"/>
              </a:spcAft>
              <a:buNone/>
            </a:pPr>
            <a:r>
              <a:rPr lang="en-US" sz="686">
                <a:solidFill>
                  <a:schemeClr val="lt1"/>
                </a:solidFill>
                <a:latin typeface="Quattrocento Sans"/>
                <a:ea typeface="Quattrocento Sans"/>
                <a:cs typeface="Quattrocento Sans"/>
                <a:sym typeface="Quattrocento Sans"/>
              </a:rPr>
              <a:t>© Copyright Microsoft Corporation. All rights reserved. </a:t>
            </a:r>
            <a:endParaRPr/>
          </a:p>
        </p:txBody>
      </p:sp>
      <p:pic>
        <p:nvPicPr>
          <p:cNvPr id="153" name="Google Shape;153;p75"/>
          <p:cNvPicPr preferRelativeResize="0"/>
          <p:nvPr/>
        </p:nvPicPr>
        <p:blipFill rotWithShape="1">
          <a:blip r:embed="rId2">
            <a:alphaModFix/>
          </a:blip>
          <a:srcRect/>
          <a:stretch/>
        </p:blipFill>
        <p:spPr>
          <a:xfrm>
            <a:off x="448212" y="471692"/>
            <a:ext cx="1454257" cy="304828"/>
          </a:xfrm>
          <a:prstGeom prst="rect">
            <a:avLst/>
          </a:prstGeom>
          <a:noFill/>
          <a:ln>
            <a:noFill/>
          </a:ln>
        </p:spPr>
      </p:pic>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quare photo 2">
  <p:cSld name="Title square photo 2">
    <p:spTree>
      <p:nvGrpSpPr>
        <p:cNvPr id="1" name="Shape 154"/>
        <p:cNvGrpSpPr/>
        <p:nvPr/>
      </p:nvGrpSpPr>
      <p:grpSpPr>
        <a:xfrm>
          <a:off x="0" y="0"/>
          <a:ext cx="0" cy="0"/>
          <a:chOff x="0" y="0"/>
          <a:chExt cx="0" cy="0"/>
        </a:xfrm>
      </p:grpSpPr>
      <p:sp>
        <p:nvSpPr>
          <p:cNvPr id="155" name="Google Shape;155;p88"/>
          <p:cNvSpPr txBox="1">
            <a:spLocks noGrp="1"/>
          </p:cNvSpPr>
          <p:nvPr>
            <p:ph type="title"/>
          </p:nvPr>
        </p:nvSpPr>
        <p:spPr>
          <a:xfrm>
            <a:off x="588263" y="2425541"/>
            <a:ext cx="4167887" cy="1107996"/>
          </a:xfrm>
          <a:prstGeom prst="rect">
            <a:avLst/>
          </a:prstGeom>
          <a:noFill/>
          <a:ln>
            <a:noFill/>
          </a:ln>
        </p:spPr>
        <p:txBody>
          <a:bodyPr spcFirstLastPara="1" wrap="square" lIns="146300" tIns="91425" rIns="146300" bIns="91425" anchor="b" anchorCtr="0">
            <a:spAutoFit/>
          </a:bodyPr>
          <a:lstStyle>
            <a:lvl1pPr lvl="0" algn="l">
              <a:lnSpc>
                <a:spcPct val="90000"/>
              </a:lnSpc>
              <a:spcBef>
                <a:spcPts val="0"/>
              </a:spcBef>
              <a:spcAft>
                <a:spcPts val="0"/>
              </a:spcAft>
              <a:buClr>
                <a:schemeClr val="dk1"/>
              </a:buClr>
              <a:buSzPts val="2353"/>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6" name="Google Shape;156;p88"/>
          <p:cNvSpPr txBox="1">
            <a:spLocks noGrp="1"/>
          </p:cNvSpPr>
          <p:nvPr>
            <p:ph type="body" idx="1"/>
          </p:nvPr>
        </p:nvSpPr>
        <p:spPr>
          <a:xfrm>
            <a:off x="582042" y="3962400"/>
            <a:ext cx="4164583" cy="338554"/>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marL="914400" lvl="1" indent="-331469" algn="l">
              <a:lnSpc>
                <a:spcPct val="90000"/>
              </a:lnSpc>
              <a:spcBef>
                <a:spcPts val="360"/>
              </a:spcBef>
              <a:spcAft>
                <a:spcPts val="0"/>
              </a:spcAft>
              <a:buClr>
                <a:schemeClr val="dk1"/>
              </a:buClr>
              <a:buSzPts val="1620"/>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57" name="Google Shape;157;p88"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pic>
        <p:nvPicPr>
          <p:cNvPr id="158" name="Google Shape;158;p88" descr="A black and silver text on a screen&#10;&#10;Description automatically generated"/>
          <p:cNvPicPr preferRelativeResize="0"/>
          <p:nvPr/>
        </p:nvPicPr>
        <p:blipFill rotWithShape="1">
          <a:blip r:embed="rId3">
            <a:alphaModFix/>
          </a:blip>
          <a:srcRect/>
          <a:stretch/>
        </p:blipFill>
        <p:spPr>
          <a:xfrm>
            <a:off x="5325035" y="0"/>
            <a:ext cx="6866965"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496">
          <p15:clr>
            <a:srgbClr val="5ACBF0"/>
          </p15:clr>
        </p15:guide>
        <p15:guide id="2" pos="3360">
          <p15:clr>
            <a:srgbClr val="FBAE4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59"/>
        <p:cNvGrpSpPr/>
        <p:nvPr/>
      </p:nvGrpSpPr>
      <p:grpSpPr>
        <a:xfrm>
          <a:off x="0" y="0"/>
          <a:ext cx="0" cy="0"/>
          <a:chOff x="0" y="0"/>
          <a:chExt cx="0" cy="0"/>
        </a:xfrm>
      </p:grpSpPr>
      <p:pic>
        <p:nvPicPr>
          <p:cNvPr id="160" name="Google Shape;160;p59"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
        <p:nvSpPr>
          <p:cNvPr id="161" name="Google Shape;161;p59"/>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0E6FF"/>
              </a:buClr>
              <a:buSzPts val="3600"/>
              <a:buFont typeface="Quattrocento Sans"/>
              <a:buNone/>
              <a:defRPr sz="3600">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2" name="Google Shape;162;p59"/>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90000"/>
              </a:lnSpc>
              <a:spcBef>
                <a:spcPts val="360"/>
              </a:spcBef>
              <a:spcAft>
                <a:spcPts val="0"/>
              </a:spcAft>
              <a:buClr>
                <a:schemeClr val="lt1"/>
              </a:buClr>
              <a:buSzPts val="1620"/>
              <a:buChar char="·"/>
              <a:defRPr/>
            </a:lvl2pPr>
            <a:lvl3pPr marL="1371600" lvl="2" indent="-331469" algn="l">
              <a:lnSpc>
                <a:spcPct val="90000"/>
              </a:lnSpc>
              <a:spcBef>
                <a:spcPts val="360"/>
              </a:spcBef>
              <a:spcAft>
                <a:spcPts val="0"/>
              </a:spcAft>
              <a:buClr>
                <a:schemeClr val="lt1"/>
              </a:buClr>
              <a:buSzPts val="1620"/>
              <a:buChar char="·"/>
              <a:defRPr/>
            </a:lvl3pPr>
            <a:lvl4pPr marL="1828800" lvl="3" indent="-331469" algn="l">
              <a:lnSpc>
                <a:spcPct val="90000"/>
              </a:lnSpc>
              <a:spcBef>
                <a:spcPts val="360"/>
              </a:spcBef>
              <a:spcAft>
                <a:spcPts val="0"/>
              </a:spcAft>
              <a:buClr>
                <a:schemeClr val="lt1"/>
              </a:buClr>
              <a:buSzPts val="1620"/>
              <a:buChar char="·"/>
              <a:defRPr/>
            </a:lvl4pPr>
            <a:lvl5pPr marL="2286000" lvl="4" indent="-331470" algn="l">
              <a:lnSpc>
                <a:spcPct val="9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Accent Color 1">
  <p:cSld name="Blank Accent Color 1">
    <p:bg>
      <p:bgPr>
        <a:solidFill>
          <a:srgbClr val="000000"/>
        </a:solidFill>
        <a:effectLst/>
      </p:bgPr>
    </p:bg>
    <p:spTree>
      <p:nvGrpSpPr>
        <p:cNvPr id="1" name="Shape 16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_Title Slide Photo_Option">
  <p:cSld name="2_Title Slide Photo_Option">
    <p:bg>
      <p:bgPr>
        <a:solidFill>
          <a:srgbClr val="000000"/>
        </a:solidFill>
        <a:effectLst/>
      </p:bgPr>
    </p:bg>
    <p:spTree>
      <p:nvGrpSpPr>
        <p:cNvPr id="1" name="Shape 164"/>
        <p:cNvGrpSpPr/>
        <p:nvPr/>
      </p:nvGrpSpPr>
      <p:grpSpPr>
        <a:xfrm>
          <a:off x="0" y="0"/>
          <a:ext cx="0" cy="0"/>
          <a:chOff x="0" y="0"/>
          <a:chExt cx="0" cy="0"/>
        </a:xfrm>
      </p:grpSpPr>
      <p:sp>
        <p:nvSpPr>
          <p:cNvPr id="165" name="Google Shape;165;p66"/>
          <p:cNvSpPr txBox="1">
            <a:spLocks noGrp="1"/>
          </p:cNvSpPr>
          <p:nvPr>
            <p:ph type="title"/>
          </p:nvPr>
        </p:nvSpPr>
        <p:spPr>
          <a:xfrm>
            <a:off x="269302" y="2084173"/>
            <a:ext cx="6274911" cy="999376"/>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66"/>
          <p:cNvSpPr txBox="1">
            <a:spLocks noGrp="1"/>
          </p:cNvSpPr>
          <p:nvPr>
            <p:ph type="body" idx="1"/>
          </p:nvPr>
        </p:nvSpPr>
        <p:spPr>
          <a:xfrm>
            <a:off x="267683" y="3883635"/>
            <a:ext cx="6276530" cy="1793104"/>
          </a:xfrm>
          <a:prstGeom prst="rect">
            <a:avLst/>
          </a:prstGeom>
          <a:noFill/>
          <a:ln>
            <a:noFill/>
          </a:ln>
        </p:spPr>
        <p:txBody>
          <a:bodyPr spcFirstLastPara="1" wrap="square" lIns="146300" tIns="109725" rIns="146300" bIns="109725" anchor="t" anchorCtr="0">
            <a:noAutofit/>
          </a:bodyPr>
          <a:lstStyle>
            <a:lvl1pPr marL="457200" lvl="0" indent="-228600" algn="l">
              <a:lnSpc>
                <a:spcPct val="90000"/>
              </a:lnSpc>
              <a:spcBef>
                <a:spcPts val="0"/>
              </a:spcBef>
              <a:spcAft>
                <a:spcPts val="0"/>
              </a:spcAft>
              <a:buClr>
                <a:schemeClr val="lt1"/>
              </a:buClr>
              <a:buSzPts val="2823"/>
              <a:buNone/>
              <a:defRPr sz="3137">
                <a:solidFill>
                  <a:schemeClr val="lt1"/>
                </a:solidFill>
              </a:defRPr>
            </a:lvl1pPr>
            <a:lvl2pPr marL="914400" lvl="1" indent="-331469" algn="l">
              <a:lnSpc>
                <a:spcPct val="90000"/>
              </a:lnSpc>
              <a:spcBef>
                <a:spcPts val="360"/>
              </a:spcBef>
              <a:spcAft>
                <a:spcPts val="0"/>
              </a:spcAft>
              <a:buClr>
                <a:schemeClr val="lt1"/>
              </a:buClr>
              <a:buSzPts val="1620"/>
              <a:buChar char="·"/>
              <a:defRPr/>
            </a:lvl2pPr>
            <a:lvl3pPr marL="1371600" lvl="2" indent="-331469" algn="l">
              <a:lnSpc>
                <a:spcPct val="90000"/>
              </a:lnSpc>
              <a:spcBef>
                <a:spcPts val="360"/>
              </a:spcBef>
              <a:spcAft>
                <a:spcPts val="0"/>
              </a:spcAft>
              <a:buClr>
                <a:schemeClr val="lt1"/>
              </a:buClr>
              <a:buSzPts val="1620"/>
              <a:buChar char="·"/>
              <a:defRPr/>
            </a:lvl3pPr>
            <a:lvl4pPr marL="1828800" lvl="3" indent="-331469" algn="l">
              <a:lnSpc>
                <a:spcPct val="90000"/>
              </a:lnSpc>
              <a:spcBef>
                <a:spcPts val="360"/>
              </a:spcBef>
              <a:spcAft>
                <a:spcPts val="0"/>
              </a:spcAft>
              <a:buClr>
                <a:schemeClr val="lt1"/>
              </a:buClr>
              <a:buSzPts val="1620"/>
              <a:buChar char="·"/>
              <a:defRPr/>
            </a:lvl4pPr>
            <a:lvl5pPr marL="2286000" lvl="4" indent="-331470" algn="l">
              <a:lnSpc>
                <a:spcPct val="9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grpSp>
        <p:nvGrpSpPr>
          <p:cNvPr id="167" name="Google Shape;167;p66"/>
          <p:cNvGrpSpPr/>
          <p:nvPr/>
        </p:nvGrpSpPr>
        <p:grpSpPr>
          <a:xfrm>
            <a:off x="459102" y="470067"/>
            <a:ext cx="1419662" cy="304828"/>
            <a:chOff x="457200" y="1643393"/>
            <a:chExt cx="4492753" cy="964540"/>
          </a:xfrm>
        </p:grpSpPr>
        <p:pic>
          <p:nvPicPr>
            <p:cNvPr id="168" name="Google Shape;168;p66"/>
            <p:cNvPicPr preferRelativeResize="0"/>
            <p:nvPr/>
          </p:nvPicPr>
          <p:blipFill rotWithShape="1">
            <a:blip r:embed="rId2">
              <a:alphaModFix/>
            </a:blip>
            <a:srcRect/>
            <a:stretch/>
          </p:blipFill>
          <p:spPr>
            <a:xfrm>
              <a:off x="457200" y="1643393"/>
              <a:ext cx="964540" cy="964540"/>
            </a:xfrm>
            <a:prstGeom prst="rect">
              <a:avLst/>
            </a:prstGeom>
            <a:noFill/>
            <a:ln>
              <a:noFill/>
            </a:ln>
          </p:spPr>
        </p:pic>
        <p:sp>
          <p:nvSpPr>
            <p:cNvPr id="169" name="Google Shape;169;p66"/>
            <p:cNvSpPr/>
            <p:nvPr/>
          </p:nvSpPr>
          <p:spPr>
            <a:xfrm>
              <a:off x="1703514" y="1792710"/>
              <a:ext cx="3246439" cy="635329"/>
            </a:xfrm>
            <a:custGeom>
              <a:avLst/>
              <a:gdLst/>
              <a:ahLst/>
              <a:cxnLst/>
              <a:rect l="l" t="t" r="r" b="b"/>
              <a:pathLst>
                <a:path w="1139" h="220" extrusionOk="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29">
                <a:solidFill>
                  <a:schemeClr val="lt1"/>
                </a:solidFill>
                <a:latin typeface="Quattrocento Sans"/>
                <a:ea typeface="Quattrocento Sans"/>
                <a:cs typeface="Quattrocento Sans"/>
                <a:sym typeface="Quattrocento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lumn Non-bulleted text">
  <p:cSld name="Two Column Non-bulleted text 2">
    <p:spTree>
      <p:nvGrpSpPr>
        <p:cNvPr id="1" name="Shape 170"/>
        <p:cNvGrpSpPr/>
        <p:nvPr/>
      </p:nvGrpSpPr>
      <p:grpSpPr>
        <a:xfrm>
          <a:off x="0" y="0"/>
          <a:ext cx="0" cy="0"/>
          <a:chOff x="0" y="0"/>
          <a:chExt cx="0" cy="0"/>
        </a:xfrm>
      </p:grpSpPr>
      <p:sp>
        <p:nvSpPr>
          <p:cNvPr id="171" name="Google Shape;171;p89"/>
          <p:cNvSpPr txBox="1">
            <a:spLocks noGrp="1"/>
          </p:cNvSpPr>
          <p:nvPr>
            <p:ph type="title"/>
          </p:nvPr>
        </p:nvSpPr>
        <p:spPr>
          <a:xfrm>
            <a:off x="588263" y="457200"/>
            <a:ext cx="11018520" cy="553998"/>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2" name="Google Shape;172;p89"/>
          <p:cNvSpPr txBox="1">
            <a:spLocks noGrp="1"/>
          </p:cNvSpPr>
          <p:nvPr>
            <p:ph type="body" idx="1"/>
          </p:nvPr>
        </p:nvSpPr>
        <p:spPr>
          <a:xfrm>
            <a:off x="584200" y="1435100"/>
            <a:ext cx="5212080" cy="1649682"/>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800"/>
              <a:buFont typeface="Noto Sans Symbols"/>
              <a:buNone/>
              <a:defRPr sz="2000" b="0"/>
            </a:lvl2pPr>
            <a:lvl3pPr marL="1371600" lvl="2" indent="-228600" algn="l">
              <a:lnSpc>
                <a:spcPct val="90000"/>
              </a:lnSpc>
              <a:spcBef>
                <a:spcPts val="320"/>
              </a:spcBef>
              <a:spcAft>
                <a:spcPts val="0"/>
              </a:spcAft>
              <a:buClr>
                <a:schemeClr val="dk1"/>
              </a:buClr>
              <a:buSzPts val="1440"/>
              <a:buFont typeface="Noto Sans Symbols"/>
              <a:buNone/>
              <a:defRPr sz="1600" b="0"/>
            </a:lvl3pPr>
            <a:lvl4pPr marL="1828800" lvl="3" indent="-228600" algn="l">
              <a:lnSpc>
                <a:spcPct val="90000"/>
              </a:lnSpc>
              <a:spcBef>
                <a:spcPts val="280"/>
              </a:spcBef>
              <a:spcAft>
                <a:spcPts val="0"/>
              </a:spcAft>
              <a:buClr>
                <a:schemeClr val="dk1"/>
              </a:buClr>
              <a:buSzPts val="1260"/>
              <a:buFont typeface="Noto Sans Symbols"/>
              <a:buNone/>
              <a:defRPr sz="1400" b="0"/>
            </a:lvl4pPr>
            <a:lvl5pPr marL="2286000" lvl="4" indent="-228600" algn="l">
              <a:lnSpc>
                <a:spcPct val="9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73" name="Google Shape;173;p89"/>
          <p:cNvSpPr txBox="1">
            <a:spLocks noGrp="1"/>
          </p:cNvSpPr>
          <p:nvPr>
            <p:ph type="body" idx="2"/>
          </p:nvPr>
        </p:nvSpPr>
        <p:spPr>
          <a:xfrm>
            <a:off x="6397171" y="1435100"/>
            <a:ext cx="5212080" cy="1649682"/>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1224"/>
              </a:spcBef>
              <a:spcAft>
                <a:spcPts val="0"/>
              </a:spcAft>
              <a:buClr>
                <a:schemeClr val="dk1"/>
              </a:buClr>
              <a:buSzPts val="2520"/>
              <a:buFont typeface="Noto Sans Symbols"/>
              <a:buNone/>
              <a:defRPr sz="2800" b="0">
                <a:latin typeface="Quattrocento Sans"/>
                <a:ea typeface="Quattrocento Sans"/>
                <a:cs typeface="Quattrocento Sans"/>
                <a:sym typeface="Quattrocento Sans"/>
              </a:defRPr>
            </a:lvl1pPr>
            <a:lvl2pPr marL="914400" lvl="1" indent="-228600" algn="l">
              <a:lnSpc>
                <a:spcPct val="90000"/>
              </a:lnSpc>
              <a:spcBef>
                <a:spcPts val="400"/>
              </a:spcBef>
              <a:spcAft>
                <a:spcPts val="0"/>
              </a:spcAft>
              <a:buClr>
                <a:schemeClr val="dk1"/>
              </a:buClr>
              <a:buSzPts val="1800"/>
              <a:buFont typeface="Noto Sans Symbols"/>
              <a:buNone/>
              <a:defRPr sz="2000" b="0"/>
            </a:lvl2pPr>
            <a:lvl3pPr marL="1371600" lvl="2" indent="-228600" algn="l">
              <a:lnSpc>
                <a:spcPct val="90000"/>
              </a:lnSpc>
              <a:spcBef>
                <a:spcPts val="320"/>
              </a:spcBef>
              <a:spcAft>
                <a:spcPts val="0"/>
              </a:spcAft>
              <a:buClr>
                <a:schemeClr val="dk1"/>
              </a:buClr>
              <a:buSzPts val="1440"/>
              <a:buFont typeface="Noto Sans Symbols"/>
              <a:buNone/>
              <a:defRPr sz="1600" b="0"/>
            </a:lvl3pPr>
            <a:lvl4pPr marL="1828800" lvl="3" indent="-228600" algn="l">
              <a:lnSpc>
                <a:spcPct val="90000"/>
              </a:lnSpc>
              <a:spcBef>
                <a:spcPts val="280"/>
              </a:spcBef>
              <a:spcAft>
                <a:spcPts val="0"/>
              </a:spcAft>
              <a:buClr>
                <a:schemeClr val="dk1"/>
              </a:buClr>
              <a:buSzPts val="1260"/>
              <a:buFont typeface="Noto Sans Symbols"/>
              <a:buNone/>
              <a:defRPr sz="1400" b="0"/>
            </a:lvl4pPr>
            <a:lvl5pPr marL="2286000" lvl="4" indent="-228600" algn="l">
              <a:lnSpc>
                <a:spcPct val="90000"/>
              </a:lnSpc>
              <a:spcBef>
                <a:spcPts val="280"/>
              </a:spcBef>
              <a:spcAft>
                <a:spcPts val="0"/>
              </a:spcAft>
              <a:buClr>
                <a:schemeClr val="dk1"/>
              </a:buClr>
              <a:buSzPts val="1260"/>
              <a:buFont typeface="Noto Sans Symbols"/>
              <a:buNone/>
              <a:defRPr sz="1400" b="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174" name="Google Shape;174;p89"/>
          <p:cNvPicPr preferRelativeResize="0"/>
          <p:nvPr/>
        </p:nvPicPr>
        <p:blipFill rotWithShape="1">
          <a:blip r:embed="rId2">
            <a:alphaModFix/>
          </a:blip>
          <a:srcRect/>
          <a:stretch/>
        </p:blipFill>
        <p:spPr>
          <a:xfrm>
            <a:off x="10882566" y="6260414"/>
            <a:ext cx="1309434" cy="597586"/>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Title Only">
  <p:cSld name="1_Title Only">
    <p:bg>
      <p:bgPr>
        <a:solidFill>
          <a:srgbClr val="00BCF3"/>
        </a:solidFill>
        <a:effectLst/>
      </p:bgPr>
    </p:bg>
    <p:spTree>
      <p:nvGrpSpPr>
        <p:cNvPr id="1" name="Shape 175"/>
        <p:cNvGrpSpPr/>
        <p:nvPr/>
      </p:nvGrpSpPr>
      <p:grpSpPr>
        <a:xfrm>
          <a:off x="0" y="0"/>
          <a:ext cx="0" cy="0"/>
          <a:chOff x="0" y="0"/>
          <a:chExt cx="0" cy="0"/>
        </a:xfrm>
      </p:grpSpPr>
      <p:pic>
        <p:nvPicPr>
          <p:cNvPr id="176" name="Google Shape;176;g93908d33d4_0_636" descr="A picture containing indoor, tiled, sitting, photo&#10;&#10;Description automatically generated"/>
          <p:cNvPicPr preferRelativeResize="0"/>
          <p:nvPr/>
        </p:nvPicPr>
        <p:blipFill/>
        <p:spPr>
          <a:xfrm>
            <a:off x="0" y="0"/>
            <a:ext cx="12192000" cy="6858000"/>
          </a:xfrm>
          <a:prstGeom prst="rect">
            <a:avLst/>
          </a:prstGeom>
          <a:noFill/>
          <a:ln>
            <a:noFill/>
          </a:ln>
        </p:spPr>
      </p:pic>
      <p:sp>
        <p:nvSpPr>
          <p:cNvPr id="177" name="Google Shape;177;g93908d33d4_0_636"/>
          <p:cNvSpPr txBox="1">
            <a:spLocks noGrp="1"/>
          </p:cNvSpPr>
          <p:nvPr>
            <p:ph type="title"/>
          </p:nvPr>
        </p:nvSpPr>
        <p:spPr>
          <a:xfrm>
            <a:off x="269240" y="289512"/>
            <a:ext cx="11655900" cy="7326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rgbClr val="0088D0"/>
              </a:buClr>
              <a:buSzPts val="4500"/>
              <a:buFont typeface="Quattrocento Sans"/>
              <a:buNone/>
              <a:defRPr sz="4500" b="1" i="0">
                <a:solidFill>
                  <a:srgbClr val="0088D0"/>
                </a:solidFill>
                <a:latin typeface="Quattrocento Sans"/>
                <a:ea typeface="Quattrocento Sans"/>
                <a:cs typeface="Quattrocento Sans"/>
                <a:sym typeface="Quattrocento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78" name="Google Shape;178;g93908d33d4_0_636"/>
          <p:cNvGrpSpPr/>
          <p:nvPr/>
        </p:nvGrpSpPr>
        <p:grpSpPr>
          <a:xfrm>
            <a:off x="394403" y="5938284"/>
            <a:ext cx="4727630" cy="325699"/>
            <a:chOff x="394403" y="5938284"/>
            <a:chExt cx="4727630" cy="325699"/>
          </a:xfrm>
        </p:grpSpPr>
        <p:sp>
          <p:nvSpPr>
            <p:cNvPr id="179" name="Google Shape;179;g93908d33d4_0_636"/>
            <p:cNvSpPr/>
            <p:nvPr/>
          </p:nvSpPr>
          <p:spPr>
            <a:xfrm>
              <a:off x="697033" y="5967164"/>
              <a:ext cx="4425000" cy="2934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None/>
              </a:pPr>
              <a:r>
                <a:rPr lang="en-US" sz="1200" b="0" i="0" u="none" strike="noStrike" cap="none">
                  <a:solidFill>
                    <a:srgbClr val="BFBFBF"/>
                  </a:solidFill>
                  <a:latin typeface="Quattrocento Sans"/>
                  <a:ea typeface="Quattrocento Sans"/>
                  <a:cs typeface="Quattrocento Sans"/>
                  <a:sym typeface="Quattrocento Sans"/>
                </a:rPr>
                <a:t>meetup.com/Microsoft-Reactor-Sao-Paulo/</a:t>
              </a:r>
              <a:endParaRPr/>
            </a:p>
          </p:txBody>
        </p:sp>
        <p:pic>
          <p:nvPicPr>
            <p:cNvPr id="180" name="Google Shape;180;g93908d33d4_0_636" descr="A close up of a logo&#10;&#10;Description automatically generated"/>
            <p:cNvPicPr preferRelativeResize="0"/>
            <p:nvPr/>
          </p:nvPicPr>
          <p:blipFill rotWithShape="1">
            <a:blip r:embed="rId2">
              <a:alphaModFix/>
            </a:blip>
            <a:srcRect/>
            <a:stretch/>
          </p:blipFill>
          <p:spPr>
            <a:xfrm>
              <a:off x="394403" y="5938284"/>
              <a:ext cx="325699" cy="325699"/>
            </a:xfrm>
            <a:prstGeom prst="rect">
              <a:avLst/>
            </a:prstGeom>
            <a:noFill/>
            <a:ln>
              <a:noFill/>
            </a:ln>
          </p:spPr>
        </p:pic>
      </p:gr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184"/>
        <p:cNvGrpSpPr/>
        <p:nvPr/>
      </p:nvGrpSpPr>
      <p:grpSpPr>
        <a:xfrm>
          <a:off x="0" y="0"/>
          <a:ext cx="0" cy="0"/>
          <a:chOff x="0" y="0"/>
          <a:chExt cx="0" cy="0"/>
        </a:xfrm>
      </p:grpSpPr>
      <p:pic>
        <p:nvPicPr>
          <p:cNvPr id="185" name="Google Shape;185;p60" descr="Microsoft logo white text version"/>
          <p:cNvPicPr preferRelativeResize="0"/>
          <p:nvPr/>
        </p:nvPicPr>
        <p:blipFill rotWithShape="1">
          <a:blip r:embed="rId2">
            <a:alphaModFix/>
          </a:blip>
          <a:srcRect/>
          <a:stretch/>
        </p:blipFill>
        <p:spPr>
          <a:xfrm>
            <a:off x="584200" y="585788"/>
            <a:ext cx="1366245" cy="292608"/>
          </a:xfrm>
          <a:prstGeom prst="rect">
            <a:avLst/>
          </a:prstGeom>
          <a:noFill/>
          <a:ln>
            <a:noFill/>
          </a:ln>
        </p:spPr>
      </p:pic>
      <p:sp>
        <p:nvSpPr>
          <p:cNvPr id="186" name="Google Shape;186;p60"/>
          <p:cNvSpPr txBox="1">
            <a:spLocks noGrp="1"/>
          </p:cNvSpPr>
          <p:nvPr>
            <p:ph type="title"/>
          </p:nvPr>
        </p:nvSpPr>
        <p:spPr>
          <a:xfrm>
            <a:off x="584200" y="2979778"/>
            <a:ext cx="9144000" cy="553998"/>
          </a:xfrm>
          <a:prstGeom prst="rect">
            <a:avLst/>
          </a:prstGeom>
          <a:noFill/>
          <a:ln>
            <a:noFill/>
          </a:ln>
        </p:spPr>
        <p:txBody>
          <a:bodyPr spcFirstLastPara="1" wrap="square" lIns="0" tIns="0" rIns="0" bIns="0" anchor="b" anchorCtr="0">
            <a:spAutoFit/>
          </a:bodyPr>
          <a:lstStyle>
            <a:lvl1pPr lvl="0" algn="l">
              <a:lnSpc>
                <a:spcPct val="90000"/>
              </a:lnSpc>
              <a:spcBef>
                <a:spcPts val="0"/>
              </a:spcBef>
              <a:spcAft>
                <a:spcPts val="0"/>
              </a:spcAft>
              <a:buClr>
                <a:srgbClr val="50E6FF"/>
              </a:buClr>
              <a:buSzPts val="3600"/>
              <a:buFont typeface="Quattrocento Sans"/>
              <a:buNone/>
              <a:defRPr sz="3600">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7" name="Google Shape;187;p60"/>
          <p:cNvSpPr txBox="1">
            <a:spLocks noGrp="1"/>
          </p:cNvSpPr>
          <p:nvPr>
            <p:ph type="body" idx="1"/>
          </p:nvPr>
        </p:nvSpPr>
        <p:spPr>
          <a:xfrm>
            <a:off x="584200" y="3962400"/>
            <a:ext cx="9144000" cy="338554"/>
          </a:xfrm>
          <a:prstGeom prst="rect">
            <a:avLst/>
          </a:prstGeom>
          <a:noFill/>
          <a:ln>
            <a:noFill/>
          </a:ln>
        </p:spPr>
        <p:txBody>
          <a:bodyPr spcFirstLastPara="1" wrap="square" lIns="0" tIns="0" rIns="0" bIns="0" anchor="t" anchorCtr="0">
            <a:spAutoFit/>
          </a:bodyPr>
          <a:lstStyle>
            <a:lvl1pPr marL="457200" lvl="0" indent="-228600" algn="l">
              <a:lnSpc>
                <a:spcPct val="9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marL="914400" lvl="1" indent="-331469" algn="l">
              <a:lnSpc>
                <a:spcPct val="90000"/>
              </a:lnSpc>
              <a:spcBef>
                <a:spcPts val="360"/>
              </a:spcBef>
              <a:spcAft>
                <a:spcPts val="0"/>
              </a:spcAft>
              <a:buClr>
                <a:schemeClr val="lt1"/>
              </a:buClr>
              <a:buSzPts val="1620"/>
              <a:buChar char="·"/>
              <a:defRPr/>
            </a:lvl2pPr>
            <a:lvl3pPr marL="1371600" lvl="2" indent="-331469" algn="l">
              <a:lnSpc>
                <a:spcPct val="90000"/>
              </a:lnSpc>
              <a:spcBef>
                <a:spcPts val="360"/>
              </a:spcBef>
              <a:spcAft>
                <a:spcPts val="0"/>
              </a:spcAft>
              <a:buClr>
                <a:schemeClr val="lt1"/>
              </a:buClr>
              <a:buSzPts val="1620"/>
              <a:buChar char="·"/>
              <a:defRPr/>
            </a:lvl3pPr>
            <a:lvl4pPr marL="1828800" lvl="3" indent="-331469" algn="l">
              <a:lnSpc>
                <a:spcPct val="90000"/>
              </a:lnSpc>
              <a:spcBef>
                <a:spcPts val="360"/>
              </a:spcBef>
              <a:spcAft>
                <a:spcPts val="0"/>
              </a:spcAft>
              <a:buClr>
                <a:schemeClr val="lt1"/>
              </a:buClr>
              <a:buSzPts val="1620"/>
              <a:buChar char="·"/>
              <a:defRPr/>
            </a:lvl4pPr>
            <a:lvl5pPr marL="2286000" lvl="4" indent="-331470" algn="l">
              <a:lnSpc>
                <a:spcPct val="9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
        <p:cNvGrpSpPr/>
        <p:nvPr/>
      </p:nvGrpSpPr>
      <p:grpSpPr>
        <a:xfrm>
          <a:off x="0" y="0"/>
          <a:ext cx="0" cy="0"/>
          <a:chOff x="0" y="0"/>
          <a:chExt cx="0" cy="0"/>
        </a:xfrm>
      </p:grpSpPr>
      <p:sp>
        <p:nvSpPr>
          <p:cNvPr id="20" name="Google Shape;20;p61"/>
          <p:cNvSpPr txBox="1">
            <a:spLocks noGrp="1"/>
          </p:cNvSpPr>
          <p:nvPr>
            <p:ph type="title"/>
          </p:nvPr>
        </p:nvSpPr>
        <p:spPr>
          <a:xfrm>
            <a:off x="269240" y="289512"/>
            <a:ext cx="11655840" cy="449833"/>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 name="Google Shape;21;p61"/>
          <p:cNvSpPr txBox="1">
            <a:spLocks noGrp="1"/>
          </p:cNvSpPr>
          <p:nvPr>
            <p:ph type="body" idx="1"/>
          </p:nvPr>
        </p:nvSpPr>
        <p:spPr>
          <a:xfrm>
            <a:off x="584200" y="1435100"/>
            <a:ext cx="11018838" cy="4833938"/>
          </a:xfrm>
          <a:prstGeom prst="rect">
            <a:avLst/>
          </a:prstGeom>
          <a:noFill/>
          <a:ln>
            <a:noFill/>
          </a:ln>
        </p:spPr>
        <p:txBody>
          <a:bodyPr spcFirstLastPara="1" wrap="square" lIns="146300" tIns="91425" rIns="146300" bIns="91425" anchor="t" anchorCtr="0">
            <a:spAutoFit/>
          </a:bodyPr>
          <a:lstStyle>
            <a:lvl1pPr marL="457200" lvl="0" indent="-331470" algn="l">
              <a:lnSpc>
                <a:spcPct val="90000"/>
              </a:lnSpc>
              <a:spcBef>
                <a:spcPts val="360"/>
              </a:spcBef>
              <a:spcAft>
                <a:spcPts val="0"/>
              </a:spcAft>
              <a:buClr>
                <a:schemeClr val="dk1"/>
              </a:buClr>
              <a:buSzPts val="1620"/>
              <a:buChar char="·"/>
              <a:defRPr/>
            </a:lvl1pPr>
            <a:lvl2pPr marL="914400" lvl="1" indent="-331469" algn="l">
              <a:lnSpc>
                <a:spcPct val="90000"/>
              </a:lnSpc>
              <a:spcBef>
                <a:spcPts val="360"/>
              </a:spcBef>
              <a:spcAft>
                <a:spcPts val="0"/>
              </a:spcAft>
              <a:buClr>
                <a:schemeClr val="dk1"/>
              </a:buClr>
              <a:buSzPts val="1620"/>
              <a:buChar char="·"/>
              <a:defRPr/>
            </a:lvl2pPr>
            <a:lvl3pPr marL="1371600" lvl="2" indent="-331469" algn="l">
              <a:lnSpc>
                <a:spcPct val="90000"/>
              </a:lnSpc>
              <a:spcBef>
                <a:spcPts val="36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2" name="Google Shape;22;p61"/>
          <p:cNvPicPr preferRelativeResize="0"/>
          <p:nvPr/>
        </p:nvPicPr>
        <p:blipFill rotWithShape="1">
          <a:blip r:embed="rId2">
            <a:alphaModFix/>
          </a:blip>
          <a:srcRect/>
          <a:stretch/>
        </p:blipFill>
        <p:spPr>
          <a:xfrm>
            <a:off x="10882566" y="6260414"/>
            <a:ext cx="1309434" cy="597586"/>
          </a:xfrm>
          <a:prstGeom prst="rect">
            <a:avLst/>
          </a:prstGeom>
          <a:noFill/>
          <a:ln>
            <a:noFill/>
          </a:ln>
        </p:spPr>
      </p:pic>
    </p:spTree>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288">
          <p15:clr>
            <a:srgbClr val="5ACBF0"/>
          </p15:clr>
        </p15:guide>
        <p15:guide id="3" orient="horz" pos="904">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Accent Color 1">
  <p:cSld name="Blank Accent Color 1">
    <p:bg>
      <p:bgPr>
        <a:solidFill>
          <a:srgbClr val="000000"/>
        </a:solidFill>
        <a:effectLst/>
      </p:bgPr>
    </p:bg>
    <p:spTree>
      <p:nvGrpSpPr>
        <p:cNvPr id="1" name="Shape 18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_Title Slide Photo_Option">
  <p:cSld name="2_Title Slide Photo_Option">
    <p:bg>
      <p:bgPr>
        <a:solidFill>
          <a:srgbClr val="000000"/>
        </a:solidFill>
        <a:effectLst/>
      </p:bgPr>
    </p:bg>
    <p:spTree>
      <p:nvGrpSpPr>
        <p:cNvPr id="1" name="Shape 189"/>
        <p:cNvGrpSpPr/>
        <p:nvPr/>
      </p:nvGrpSpPr>
      <p:grpSpPr>
        <a:xfrm>
          <a:off x="0" y="0"/>
          <a:ext cx="0" cy="0"/>
          <a:chOff x="0" y="0"/>
          <a:chExt cx="0" cy="0"/>
        </a:xfrm>
      </p:grpSpPr>
      <p:sp>
        <p:nvSpPr>
          <p:cNvPr id="190" name="Google Shape;190;p67"/>
          <p:cNvSpPr txBox="1">
            <a:spLocks noGrp="1"/>
          </p:cNvSpPr>
          <p:nvPr>
            <p:ph type="title"/>
          </p:nvPr>
        </p:nvSpPr>
        <p:spPr>
          <a:xfrm>
            <a:off x="269302" y="2084173"/>
            <a:ext cx="6274911" cy="999376"/>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chemeClr val="lt1"/>
              </a:buClr>
              <a:buSzPts val="5294"/>
              <a:buFont typeface="Quattrocento Sans"/>
              <a:buNone/>
              <a:defRPr sz="5294">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1" name="Google Shape;191;p67"/>
          <p:cNvSpPr txBox="1">
            <a:spLocks noGrp="1"/>
          </p:cNvSpPr>
          <p:nvPr>
            <p:ph type="body" idx="1"/>
          </p:nvPr>
        </p:nvSpPr>
        <p:spPr>
          <a:xfrm>
            <a:off x="267683" y="3883635"/>
            <a:ext cx="6276530" cy="1793104"/>
          </a:xfrm>
          <a:prstGeom prst="rect">
            <a:avLst/>
          </a:prstGeom>
          <a:noFill/>
          <a:ln>
            <a:noFill/>
          </a:ln>
        </p:spPr>
        <p:txBody>
          <a:bodyPr spcFirstLastPara="1" wrap="square" lIns="146300" tIns="109725" rIns="146300" bIns="109725" anchor="t" anchorCtr="0">
            <a:noAutofit/>
          </a:bodyPr>
          <a:lstStyle>
            <a:lvl1pPr marL="457200" lvl="0" indent="-228600" algn="l">
              <a:lnSpc>
                <a:spcPct val="90000"/>
              </a:lnSpc>
              <a:spcBef>
                <a:spcPts val="0"/>
              </a:spcBef>
              <a:spcAft>
                <a:spcPts val="0"/>
              </a:spcAft>
              <a:buClr>
                <a:schemeClr val="lt1"/>
              </a:buClr>
              <a:buSzPts val="2823"/>
              <a:buNone/>
              <a:defRPr sz="3137">
                <a:solidFill>
                  <a:schemeClr val="lt1"/>
                </a:solidFill>
              </a:defRPr>
            </a:lvl1pPr>
            <a:lvl2pPr marL="914400" lvl="1" indent="-331469" algn="l">
              <a:lnSpc>
                <a:spcPct val="90000"/>
              </a:lnSpc>
              <a:spcBef>
                <a:spcPts val="360"/>
              </a:spcBef>
              <a:spcAft>
                <a:spcPts val="0"/>
              </a:spcAft>
              <a:buClr>
                <a:schemeClr val="lt1"/>
              </a:buClr>
              <a:buSzPts val="1620"/>
              <a:buChar char="·"/>
              <a:defRPr/>
            </a:lvl2pPr>
            <a:lvl3pPr marL="1371600" lvl="2" indent="-331469" algn="l">
              <a:lnSpc>
                <a:spcPct val="90000"/>
              </a:lnSpc>
              <a:spcBef>
                <a:spcPts val="360"/>
              </a:spcBef>
              <a:spcAft>
                <a:spcPts val="0"/>
              </a:spcAft>
              <a:buClr>
                <a:schemeClr val="lt1"/>
              </a:buClr>
              <a:buSzPts val="1620"/>
              <a:buChar char="·"/>
              <a:defRPr/>
            </a:lvl3pPr>
            <a:lvl4pPr marL="1828800" lvl="3" indent="-331469" algn="l">
              <a:lnSpc>
                <a:spcPct val="90000"/>
              </a:lnSpc>
              <a:spcBef>
                <a:spcPts val="360"/>
              </a:spcBef>
              <a:spcAft>
                <a:spcPts val="0"/>
              </a:spcAft>
              <a:buClr>
                <a:schemeClr val="lt1"/>
              </a:buClr>
              <a:buSzPts val="1620"/>
              <a:buChar char="·"/>
              <a:defRPr/>
            </a:lvl4pPr>
            <a:lvl5pPr marL="2286000" lvl="4" indent="-331470" algn="l">
              <a:lnSpc>
                <a:spcPct val="90000"/>
              </a:lnSpc>
              <a:spcBef>
                <a:spcPts val="360"/>
              </a:spcBef>
              <a:spcAft>
                <a:spcPts val="0"/>
              </a:spcAft>
              <a:buClr>
                <a:schemeClr val="lt1"/>
              </a:buClr>
              <a:buSzPts val="1620"/>
              <a:buChar char="·"/>
              <a:defRPr/>
            </a:lvl5pPr>
            <a:lvl6pPr marL="2743200" lvl="5" indent="-342900" algn="l">
              <a:spcBef>
                <a:spcPts val="360"/>
              </a:spcBef>
              <a:spcAft>
                <a:spcPts val="0"/>
              </a:spcAft>
              <a:buClr>
                <a:schemeClr val="lt1"/>
              </a:buClr>
              <a:buSzPts val="1800"/>
              <a:buChar char="•"/>
              <a:defRPr/>
            </a:lvl6pPr>
            <a:lvl7pPr marL="3200400" lvl="6" indent="-342900" algn="l">
              <a:spcBef>
                <a:spcPts val="360"/>
              </a:spcBef>
              <a:spcAft>
                <a:spcPts val="0"/>
              </a:spcAft>
              <a:buClr>
                <a:schemeClr val="lt1"/>
              </a:buClr>
              <a:buSzPts val="1800"/>
              <a:buChar char="•"/>
              <a:defRPr/>
            </a:lvl7pPr>
            <a:lvl8pPr marL="3657600" lvl="7" indent="-342900" algn="l">
              <a:spcBef>
                <a:spcPts val="360"/>
              </a:spcBef>
              <a:spcAft>
                <a:spcPts val="0"/>
              </a:spcAft>
              <a:buClr>
                <a:schemeClr val="lt1"/>
              </a:buClr>
              <a:buSzPts val="1800"/>
              <a:buChar char="•"/>
              <a:defRPr/>
            </a:lvl8pPr>
            <a:lvl9pPr marL="4114800" lvl="8" indent="-342900" algn="l">
              <a:spcBef>
                <a:spcPts val="360"/>
              </a:spcBef>
              <a:spcAft>
                <a:spcPts val="0"/>
              </a:spcAft>
              <a:buClr>
                <a:schemeClr val="lt1"/>
              </a:buClr>
              <a:buSzPts val="1800"/>
              <a:buChar char="•"/>
              <a:defRPr/>
            </a:lvl9pPr>
          </a:lstStyle>
          <a:p>
            <a:endParaRPr/>
          </a:p>
        </p:txBody>
      </p:sp>
      <p:grpSp>
        <p:nvGrpSpPr>
          <p:cNvPr id="192" name="Google Shape;192;p67"/>
          <p:cNvGrpSpPr/>
          <p:nvPr/>
        </p:nvGrpSpPr>
        <p:grpSpPr>
          <a:xfrm>
            <a:off x="459102" y="470067"/>
            <a:ext cx="1419662" cy="304828"/>
            <a:chOff x="457200" y="1643393"/>
            <a:chExt cx="4492753" cy="964540"/>
          </a:xfrm>
        </p:grpSpPr>
        <p:pic>
          <p:nvPicPr>
            <p:cNvPr id="193" name="Google Shape;193;p67"/>
            <p:cNvPicPr preferRelativeResize="0"/>
            <p:nvPr/>
          </p:nvPicPr>
          <p:blipFill rotWithShape="1">
            <a:blip r:embed="rId2">
              <a:alphaModFix/>
            </a:blip>
            <a:srcRect/>
            <a:stretch/>
          </p:blipFill>
          <p:spPr>
            <a:xfrm>
              <a:off x="457200" y="1643393"/>
              <a:ext cx="964540" cy="964540"/>
            </a:xfrm>
            <a:prstGeom prst="rect">
              <a:avLst/>
            </a:prstGeom>
            <a:noFill/>
            <a:ln>
              <a:noFill/>
            </a:ln>
          </p:spPr>
        </p:pic>
        <p:sp>
          <p:nvSpPr>
            <p:cNvPr id="194" name="Google Shape;194;p67"/>
            <p:cNvSpPr/>
            <p:nvPr/>
          </p:nvSpPr>
          <p:spPr>
            <a:xfrm>
              <a:off x="1703514" y="1792710"/>
              <a:ext cx="3246439" cy="635329"/>
            </a:xfrm>
            <a:custGeom>
              <a:avLst/>
              <a:gdLst/>
              <a:ahLst/>
              <a:cxnLst/>
              <a:rect l="l" t="t" r="r" b="b"/>
              <a:pathLst>
                <a:path w="1139" h="220" extrusionOk="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729">
                <a:solidFill>
                  <a:schemeClr val="lt1"/>
                </a:solidFill>
                <a:latin typeface="Quattrocento Sans"/>
                <a:ea typeface="Quattrocento Sans"/>
                <a:cs typeface="Quattrocento Sans"/>
                <a:sym typeface="Quattrocento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losing logo slide">
  <p:cSld name="Closing logo slide">
    <p:bg>
      <p:bgPr>
        <a:solidFill>
          <a:schemeClr val="accent1"/>
        </a:solidFill>
        <a:effectLst/>
      </p:bgPr>
    </p:bg>
    <p:spTree>
      <p:nvGrpSpPr>
        <p:cNvPr id="1" name="Shape 195"/>
        <p:cNvGrpSpPr/>
        <p:nvPr/>
      </p:nvGrpSpPr>
      <p:grpSpPr>
        <a:xfrm>
          <a:off x="0" y="0"/>
          <a:ext cx="0" cy="0"/>
          <a:chOff x="0" y="0"/>
          <a:chExt cx="0" cy="0"/>
        </a:xfrm>
      </p:grpSpPr>
      <p:sp>
        <p:nvSpPr>
          <p:cNvPr id="196" name="Google Shape;196;p76"/>
          <p:cNvSpPr txBox="1"/>
          <p:nvPr/>
        </p:nvSpPr>
        <p:spPr>
          <a:xfrm>
            <a:off x="269240" y="6099190"/>
            <a:ext cx="4482124" cy="467742"/>
          </a:xfrm>
          <a:prstGeom prst="rect">
            <a:avLst/>
          </a:prstGeom>
          <a:noFill/>
          <a:ln>
            <a:noFill/>
          </a:ln>
        </p:spPr>
        <p:txBody>
          <a:bodyPr spcFirstLastPara="1" wrap="square" lIns="179275" tIns="179275" rIns="179275" bIns="179275" anchor="t" anchorCtr="0">
            <a:spAutoFit/>
          </a:bodyPr>
          <a:lstStyle/>
          <a:p>
            <a:pPr marL="0" marR="0" lvl="0" indent="0" algn="l" rtl="0">
              <a:spcBef>
                <a:spcPts val="0"/>
              </a:spcBef>
              <a:spcAft>
                <a:spcPts val="0"/>
              </a:spcAft>
              <a:buNone/>
            </a:pPr>
            <a:r>
              <a:rPr lang="en-US" sz="686">
                <a:solidFill>
                  <a:schemeClr val="lt1"/>
                </a:solidFill>
                <a:latin typeface="Quattrocento Sans"/>
                <a:ea typeface="Quattrocento Sans"/>
                <a:cs typeface="Quattrocento Sans"/>
                <a:sym typeface="Quattrocento Sans"/>
              </a:rPr>
              <a:t>© Copyright Microsoft Corporation. All rights reserved. </a:t>
            </a:r>
            <a:endParaRPr/>
          </a:p>
        </p:txBody>
      </p:sp>
      <p:pic>
        <p:nvPicPr>
          <p:cNvPr id="197" name="Google Shape;197;p76"/>
          <p:cNvPicPr preferRelativeResize="0"/>
          <p:nvPr/>
        </p:nvPicPr>
        <p:blipFill rotWithShape="1">
          <a:blip r:embed="rId2">
            <a:alphaModFix/>
          </a:blip>
          <a:srcRect/>
          <a:stretch/>
        </p:blipFill>
        <p:spPr>
          <a:xfrm>
            <a:off x="448212" y="471692"/>
            <a:ext cx="1454257" cy="304828"/>
          </a:xfrm>
          <a:prstGeom prst="rect">
            <a:avLst/>
          </a:prstGeom>
          <a:noFill/>
          <a:ln>
            <a:noFill/>
          </a:ln>
        </p:spPr>
      </p:pic>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Bullets">
  <p:cSld name="Content With Bullets">
    <p:spTree>
      <p:nvGrpSpPr>
        <p:cNvPr id="1" name="Shape 23"/>
        <p:cNvGrpSpPr/>
        <p:nvPr/>
      </p:nvGrpSpPr>
      <p:grpSpPr>
        <a:xfrm>
          <a:off x="0" y="0"/>
          <a:ext cx="0" cy="0"/>
          <a:chOff x="0" y="0"/>
          <a:chExt cx="0" cy="0"/>
        </a:xfrm>
      </p:grpSpPr>
      <p:pic>
        <p:nvPicPr>
          <p:cNvPr id="24" name="Google Shape;24;p62"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5" name="Google Shape;25;p62"/>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62"/>
          <p:cNvSpPr txBox="1">
            <a:spLocks noGrp="1"/>
          </p:cNvSpPr>
          <p:nvPr>
            <p:ph type="body" idx="1"/>
          </p:nvPr>
        </p:nvSpPr>
        <p:spPr>
          <a:xfrm>
            <a:off x="267683" y="1084506"/>
            <a:ext cx="11655078" cy="1317284"/>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520"/>
              </a:spcBef>
              <a:spcAft>
                <a:spcPts val="0"/>
              </a:spcAft>
              <a:buClr>
                <a:srgbClr val="00BCF3"/>
              </a:buClr>
              <a:buSzPts val="2340"/>
              <a:buNone/>
              <a:defRPr sz="2600" b="0" i="0">
                <a:solidFill>
                  <a:srgbClr val="00BCF3"/>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1A1A1A"/>
              </a:buClr>
              <a:buSzPts val="1260"/>
              <a:buNone/>
              <a:defRPr sz="1400" b="0" i="0">
                <a:solidFill>
                  <a:srgbClr val="1A1A1A"/>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27"/>
        <p:cNvGrpSpPr/>
        <p:nvPr/>
      </p:nvGrpSpPr>
      <p:grpSpPr>
        <a:xfrm>
          <a:off x="0" y="0"/>
          <a:ext cx="0" cy="0"/>
          <a:chOff x="0" y="0"/>
          <a:chExt cx="0" cy="0"/>
        </a:xfrm>
      </p:grpSpPr>
      <p:pic>
        <p:nvPicPr>
          <p:cNvPr id="28" name="Google Shape;28;p63"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29" name="Google Shape;29;p63"/>
          <p:cNvSpPr/>
          <p:nvPr/>
        </p:nvSpPr>
        <p:spPr>
          <a:xfrm>
            <a:off x="457200" y="146304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1</a:t>
            </a:r>
            <a:endParaRPr/>
          </a:p>
        </p:txBody>
      </p:sp>
      <p:sp>
        <p:nvSpPr>
          <p:cNvPr id="30" name="Google Shape;30;p63"/>
          <p:cNvSpPr/>
          <p:nvPr/>
        </p:nvSpPr>
        <p:spPr>
          <a:xfrm>
            <a:off x="457200" y="224028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2</a:t>
            </a:r>
            <a:endParaRPr/>
          </a:p>
        </p:txBody>
      </p:sp>
      <p:sp>
        <p:nvSpPr>
          <p:cNvPr id="31" name="Google Shape;31;p63"/>
          <p:cNvSpPr/>
          <p:nvPr/>
        </p:nvSpPr>
        <p:spPr>
          <a:xfrm>
            <a:off x="457200" y="301752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3</a:t>
            </a:r>
            <a:endParaRPr/>
          </a:p>
        </p:txBody>
      </p:sp>
      <p:sp>
        <p:nvSpPr>
          <p:cNvPr id="32" name="Google Shape;32;p63"/>
          <p:cNvSpPr/>
          <p:nvPr/>
        </p:nvSpPr>
        <p:spPr>
          <a:xfrm>
            <a:off x="457200" y="379476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4</a:t>
            </a:r>
            <a:endParaRPr/>
          </a:p>
        </p:txBody>
      </p:sp>
      <p:sp>
        <p:nvSpPr>
          <p:cNvPr id="33" name="Google Shape;33;p63"/>
          <p:cNvSpPr/>
          <p:nvPr/>
        </p:nvSpPr>
        <p:spPr>
          <a:xfrm>
            <a:off x="457200" y="457200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5</a:t>
            </a:r>
            <a:endParaRPr/>
          </a:p>
        </p:txBody>
      </p:sp>
      <p:sp>
        <p:nvSpPr>
          <p:cNvPr id="34" name="Google Shape;34;p63"/>
          <p:cNvSpPr/>
          <p:nvPr/>
        </p:nvSpPr>
        <p:spPr>
          <a:xfrm>
            <a:off x="1188720" y="146304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chemeClr val="dk1"/>
              </a:solidFill>
              <a:latin typeface="Quattrocento Sans"/>
              <a:ea typeface="Quattrocento Sans"/>
              <a:cs typeface="Quattrocento Sans"/>
              <a:sym typeface="Quattrocento Sans"/>
            </a:endParaRPr>
          </a:p>
        </p:txBody>
      </p:sp>
      <p:sp>
        <p:nvSpPr>
          <p:cNvPr id="35" name="Google Shape;35;p63"/>
          <p:cNvSpPr/>
          <p:nvPr/>
        </p:nvSpPr>
        <p:spPr>
          <a:xfrm>
            <a:off x="1188720" y="224028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rgbClr val="505050"/>
              </a:solidFill>
              <a:latin typeface="Quattrocento Sans"/>
              <a:ea typeface="Quattrocento Sans"/>
              <a:cs typeface="Quattrocento Sans"/>
              <a:sym typeface="Quattrocento Sans"/>
            </a:endParaRPr>
          </a:p>
        </p:txBody>
      </p:sp>
      <p:sp>
        <p:nvSpPr>
          <p:cNvPr id="36" name="Google Shape;36;p63"/>
          <p:cNvSpPr/>
          <p:nvPr/>
        </p:nvSpPr>
        <p:spPr>
          <a:xfrm>
            <a:off x="1188720" y="301752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rgbClr val="505050"/>
              </a:solidFill>
              <a:latin typeface="Quattrocento Sans"/>
              <a:ea typeface="Quattrocento Sans"/>
              <a:cs typeface="Quattrocento Sans"/>
              <a:sym typeface="Quattrocento Sans"/>
            </a:endParaRPr>
          </a:p>
        </p:txBody>
      </p:sp>
      <p:sp>
        <p:nvSpPr>
          <p:cNvPr id="37" name="Google Shape;37;p63"/>
          <p:cNvSpPr/>
          <p:nvPr/>
        </p:nvSpPr>
        <p:spPr>
          <a:xfrm>
            <a:off x="1188720" y="379476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rgbClr val="505050"/>
              </a:solidFill>
              <a:latin typeface="Quattrocento Sans"/>
              <a:ea typeface="Quattrocento Sans"/>
              <a:cs typeface="Quattrocento Sans"/>
              <a:sym typeface="Quattrocento Sans"/>
            </a:endParaRPr>
          </a:p>
        </p:txBody>
      </p:sp>
      <p:sp>
        <p:nvSpPr>
          <p:cNvPr id="38" name="Google Shape;38;p63"/>
          <p:cNvSpPr/>
          <p:nvPr/>
        </p:nvSpPr>
        <p:spPr>
          <a:xfrm>
            <a:off x="1188720" y="457200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rgbClr val="505050"/>
              </a:solidFill>
              <a:latin typeface="Quattrocento Sans"/>
              <a:ea typeface="Quattrocento Sans"/>
              <a:cs typeface="Quattrocento Sans"/>
              <a:sym typeface="Quattrocento Sans"/>
            </a:endParaRPr>
          </a:p>
        </p:txBody>
      </p:sp>
      <p:sp>
        <p:nvSpPr>
          <p:cNvPr id="39" name="Google Shape;39;p63"/>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3"/>
          <p:cNvSpPr/>
          <p:nvPr/>
        </p:nvSpPr>
        <p:spPr>
          <a:xfrm>
            <a:off x="6090916" y="146304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6</a:t>
            </a:r>
            <a:endParaRPr/>
          </a:p>
        </p:txBody>
      </p:sp>
      <p:sp>
        <p:nvSpPr>
          <p:cNvPr id="41" name="Google Shape;41;p63"/>
          <p:cNvSpPr/>
          <p:nvPr/>
        </p:nvSpPr>
        <p:spPr>
          <a:xfrm>
            <a:off x="6090916" y="224028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7</a:t>
            </a:r>
            <a:endParaRPr/>
          </a:p>
        </p:txBody>
      </p:sp>
      <p:sp>
        <p:nvSpPr>
          <p:cNvPr id="42" name="Google Shape;42;p63"/>
          <p:cNvSpPr/>
          <p:nvPr/>
        </p:nvSpPr>
        <p:spPr>
          <a:xfrm>
            <a:off x="6090916" y="301752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8</a:t>
            </a:r>
            <a:endParaRPr/>
          </a:p>
        </p:txBody>
      </p:sp>
      <p:sp>
        <p:nvSpPr>
          <p:cNvPr id="43" name="Google Shape;43;p63"/>
          <p:cNvSpPr/>
          <p:nvPr/>
        </p:nvSpPr>
        <p:spPr>
          <a:xfrm>
            <a:off x="6090916" y="379476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9</a:t>
            </a:r>
            <a:endParaRPr/>
          </a:p>
        </p:txBody>
      </p:sp>
      <p:sp>
        <p:nvSpPr>
          <p:cNvPr id="44" name="Google Shape;44;p63"/>
          <p:cNvSpPr/>
          <p:nvPr/>
        </p:nvSpPr>
        <p:spPr>
          <a:xfrm>
            <a:off x="6090916" y="4572000"/>
            <a:ext cx="731520" cy="731520"/>
          </a:xfrm>
          <a:prstGeom prst="rect">
            <a:avLst/>
          </a:prstGeom>
          <a:solidFill>
            <a:srgbClr val="00BCF3"/>
          </a:solid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000" b="0" i="0" u="none" strike="noStrike" cap="none">
                <a:solidFill>
                  <a:srgbClr val="FFFFFF"/>
                </a:solidFill>
                <a:latin typeface="Quattrocento Sans"/>
                <a:ea typeface="Quattrocento Sans"/>
                <a:cs typeface="Quattrocento Sans"/>
                <a:sym typeface="Quattrocento Sans"/>
              </a:rPr>
              <a:t>10</a:t>
            </a:r>
            <a:endParaRPr/>
          </a:p>
        </p:txBody>
      </p:sp>
      <p:sp>
        <p:nvSpPr>
          <p:cNvPr id="45" name="Google Shape;45;p63"/>
          <p:cNvSpPr/>
          <p:nvPr/>
        </p:nvSpPr>
        <p:spPr>
          <a:xfrm>
            <a:off x="6822436" y="146304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chemeClr val="dk1"/>
              </a:solidFill>
              <a:latin typeface="Quattrocento Sans"/>
              <a:ea typeface="Quattrocento Sans"/>
              <a:cs typeface="Quattrocento Sans"/>
              <a:sym typeface="Quattrocento Sans"/>
            </a:endParaRPr>
          </a:p>
        </p:txBody>
      </p:sp>
      <p:sp>
        <p:nvSpPr>
          <p:cNvPr id="46" name="Google Shape;46;p63"/>
          <p:cNvSpPr/>
          <p:nvPr/>
        </p:nvSpPr>
        <p:spPr>
          <a:xfrm>
            <a:off x="6822436" y="224028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rgbClr val="505050"/>
              </a:solidFill>
              <a:latin typeface="Quattrocento Sans"/>
              <a:ea typeface="Quattrocento Sans"/>
              <a:cs typeface="Quattrocento Sans"/>
              <a:sym typeface="Quattrocento Sans"/>
            </a:endParaRPr>
          </a:p>
        </p:txBody>
      </p:sp>
      <p:sp>
        <p:nvSpPr>
          <p:cNvPr id="47" name="Google Shape;47;p63"/>
          <p:cNvSpPr/>
          <p:nvPr/>
        </p:nvSpPr>
        <p:spPr>
          <a:xfrm>
            <a:off x="6822436" y="301752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rgbClr val="505050"/>
              </a:solidFill>
              <a:latin typeface="Quattrocento Sans"/>
              <a:ea typeface="Quattrocento Sans"/>
              <a:cs typeface="Quattrocento Sans"/>
              <a:sym typeface="Quattrocento Sans"/>
            </a:endParaRPr>
          </a:p>
        </p:txBody>
      </p:sp>
      <p:sp>
        <p:nvSpPr>
          <p:cNvPr id="48" name="Google Shape;48;p63"/>
          <p:cNvSpPr/>
          <p:nvPr/>
        </p:nvSpPr>
        <p:spPr>
          <a:xfrm>
            <a:off x="6822436" y="379476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rgbClr val="505050"/>
              </a:solidFill>
              <a:latin typeface="Quattrocento Sans"/>
              <a:ea typeface="Quattrocento Sans"/>
              <a:cs typeface="Quattrocento Sans"/>
              <a:sym typeface="Quattrocento Sans"/>
            </a:endParaRPr>
          </a:p>
        </p:txBody>
      </p:sp>
      <p:sp>
        <p:nvSpPr>
          <p:cNvPr id="49" name="Google Shape;49;p63"/>
          <p:cNvSpPr/>
          <p:nvPr/>
        </p:nvSpPr>
        <p:spPr>
          <a:xfrm>
            <a:off x="6822436" y="4572000"/>
            <a:ext cx="4425002" cy="731520"/>
          </a:xfrm>
          <a:prstGeom prst="rect">
            <a:avLst/>
          </a:prstGeom>
          <a:solidFill>
            <a:srgbClr val="F2F2F2"/>
          </a:solidFill>
          <a:ln>
            <a:noFill/>
          </a:ln>
        </p:spPr>
        <p:txBody>
          <a:bodyPr spcFirstLastPara="1" wrap="square" lIns="274300" tIns="91425" rIns="274300" bIns="91425" anchor="ctr" anchorCtr="0">
            <a:noAutofit/>
          </a:bodyPr>
          <a:lstStyle/>
          <a:p>
            <a:pPr marL="0" marR="0" lvl="0" indent="0" algn="l" rtl="0">
              <a:lnSpc>
                <a:spcPct val="90000"/>
              </a:lnSpc>
              <a:spcBef>
                <a:spcPts val="0"/>
              </a:spcBef>
              <a:spcAft>
                <a:spcPts val="0"/>
              </a:spcAft>
              <a:buNone/>
            </a:pPr>
            <a:endParaRPr sz="2000" b="0" i="0" u="none" strike="noStrike" cap="none">
              <a:solidFill>
                <a:srgbClr val="505050"/>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de Slide">
  <p:cSld name="Code Slide">
    <p:spTree>
      <p:nvGrpSpPr>
        <p:cNvPr id="1" name="Shape 50"/>
        <p:cNvGrpSpPr/>
        <p:nvPr/>
      </p:nvGrpSpPr>
      <p:grpSpPr>
        <a:xfrm>
          <a:off x="0" y="0"/>
          <a:ext cx="0" cy="0"/>
          <a:chOff x="0" y="0"/>
          <a:chExt cx="0" cy="0"/>
        </a:xfrm>
      </p:grpSpPr>
      <p:pic>
        <p:nvPicPr>
          <p:cNvPr id="51" name="Google Shape;51;p68" descr="A picture containing indoor, tiled, sitting, photo&#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2" name="Google Shape;52;p68"/>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lvl1pPr lvl="0" algn="l">
              <a:lnSpc>
                <a:spcPct val="90000"/>
              </a:lnSpc>
              <a:spcBef>
                <a:spcPts val="0"/>
              </a:spcBef>
              <a:spcAft>
                <a:spcPts val="0"/>
              </a:spcAft>
              <a:buClr>
                <a:srgbClr val="0078D7"/>
              </a:buClr>
              <a:buSzPts val="4500"/>
              <a:buFont typeface="Quattrocento Sans"/>
              <a:buNone/>
              <a:defRPr sz="4500" b="1" i="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68"/>
          <p:cNvSpPr txBox="1">
            <a:spLocks noGrp="1"/>
          </p:cNvSpPr>
          <p:nvPr>
            <p:ph type="body" idx="1"/>
          </p:nvPr>
        </p:nvSpPr>
        <p:spPr>
          <a:xfrm>
            <a:off x="319460" y="1222838"/>
            <a:ext cx="11544589" cy="3431895"/>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320"/>
              </a:spcBef>
              <a:spcAft>
                <a:spcPts val="0"/>
              </a:spcAft>
              <a:buClr>
                <a:schemeClr val="dk1"/>
              </a:buClr>
              <a:buSzPts val="1440"/>
              <a:buNone/>
              <a:defRPr sz="1600" b="0" i="0">
                <a:latin typeface="Consolas"/>
                <a:ea typeface="Consolas"/>
                <a:cs typeface="Consolas"/>
                <a:sym typeface="Consolas"/>
              </a:defRPr>
            </a:lvl1pPr>
            <a:lvl2pPr marL="914400" lvl="1" indent="-320040" algn="l">
              <a:lnSpc>
                <a:spcPct val="90000"/>
              </a:lnSpc>
              <a:spcBef>
                <a:spcPts val="1000"/>
              </a:spcBef>
              <a:spcAft>
                <a:spcPts val="0"/>
              </a:spcAft>
              <a:buClr>
                <a:schemeClr val="dk1"/>
              </a:buClr>
              <a:buSzPts val="1440"/>
              <a:buFont typeface="Arial"/>
              <a:buChar char="•"/>
              <a:defRPr sz="1600" b="0" i="0">
                <a:latin typeface="Consolas"/>
                <a:ea typeface="Consolas"/>
                <a:cs typeface="Consolas"/>
                <a:sym typeface="Consolas"/>
              </a:defRPr>
            </a:lvl2pPr>
            <a:lvl3pPr marL="1371600" lvl="2" indent="-331469" algn="l">
              <a:lnSpc>
                <a:spcPct val="90000"/>
              </a:lnSpc>
              <a:spcBef>
                <a:spcPts val="1000"/>
              </a:spcBef>
              <a:spcAft>
                <a:spcPts val="0"/>
              </a:spcAft>
              <a:buClr>
                <a:schemeClr val="dk1"/>
              </a:buClr>
              <a:buSzPts val="1620"/>
              <a:buChar char="·"/>
              <a:defRPr/>
            </a:lvl3pPr>
            <a:lvl4pPr marL="1828800" lvl="3" indent="-331469" algn="l">
              <a:lnSpc>
                <a:spcPct val="90000"/>
              </a:lnSpc>
              <a:spcBef>
                <a:spcPts val="360"/>
              </a:spcBef>
              <a:spcAft>
                <a:spcPts val="0"/>
              </a:spcAft>
              <a:buClr>
                <a:schemeClr val="dk1"/>
              </a:buClr>
              <a:buSzPts val="1620"/>
              <a:buChar char="·"/>
              <a:defRPr/>
            </a:lvl4pPr>
            <a:lvl5pPr marL="2286000" lvl="4" indent="-331470" algn="l">
              <a:lnSpc>
                <a:spcPct val="90000"/>
              </a:lnSpc>
              <a:spcBef>
                <a:spcPts val="360"/>
              </a:spcBef>
              <a:spcAft>
                <a:spcPts val="0"/>
              </a:spcAft>
              <a:buClr>
                <a:schemeClr val="dk1"/>
              </a:buClr>
              <a:buSzPts val="162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p:cSld name="Section Title">
    <p:spTree>
      <p:nvGrpSpPr>
        <p:cNvPr id="1" name="Shape 54"/>
        <p:cNvGrpSpPr/>
        <p:nvPr/>
      </p:nvGrpSpPr>
      <p:grpSpPr>
        <a:xfrm>
          <a:off x="0" y="0"/>
          <a:ext cx="0" cy="0"/>
          <a:chOff x="0" y="0"/>
          <a:chExt cx="0" cy="0"/>
        </a:xfrm>
      </p:grpSpPr>
      <p:pic>
        <p:nvPicPr>
          <p:cNvPr id="55" name="Google Shape;55;p69" descr="A picture containing object, honeycomb, ball&#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6" name="Google Shape;56;p69"/>
          <p:cNvSpPr txBox="1">
            <a:spLocks noGrp="1"/>
          </p:cNvSpPr>
          <p:nvPr>
            <p:ph type="title"/>
          </p:nvPr>
        </p:nvSpPr>
        <p:spPr>
          <a:xfrm>
            <a:off x="269239" y="2084172"/>
            <a:ext cx="11653523" cy="724246"/>
          </a:xfrm>
          <a:prstGeom prst="rect">
            <a:avLst/>
          </a:prstGeom>
          <a:noFill/>
          <a:ln>
            <a:noFill/>
          </a:ln>
        </p:spPr>
        <p:txBody>
          <a:bodyPr spcFirstLastPara="1" wrap="square" lIns="146300" tIns="91425" rIns="146300" bIns="91425" anchor="t" anchorCtr="0">
            <a:spAutoFit/>
          </a:bodyPr>
          <a:lstStyle>
            <a:lvl1pPr lvl="0" algn="l">
              <a:lnSpc>
                <a:spcPct val="90000"/>
              </a:lnSpc>
              <a:spcBef>
                <a:spcPts val="0"/>
              </a:spcBef>
              <a:spcAft>
                <a:spcPts val="0"/>
              </a:spcAft>
              <a:buClr>
                <a:schemeClr val="dk1"/>
              </a:buClr>
              <a:buSzPts val="3921"/>
              <a:buFont typeface="Quattrocento Sans"/>
              <a:buNone/>
              <a:defRPr sz="392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Section Title">
  <p:cSld name="1_Section Title">
    <p:spTree>
      <p:nvGrpSpPr>
        <p:cNvPr id="1" name="Shape 57"/>
        <p:cNvGrpSpPr/>
        <p:nvPr/>
      </p:nvGrpSpPr>
      <p:grpSpPr>
        <a:xfrm>
          <a:off x="0" y="0"/>
          <a:ext cx="0" cy="0"/>
          <a:chOff x="0" y="0"/>
          <a:chExt cx="0" cy="0"/>
        </a:xfrm>
      </p:grpSpPr>
      <p:pic>
        <p:nvPicPr>
          <p:cNvPr id="58" name="Google Shape;58;p70" descr="A picture containing honeycomb, light&#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59" name="Google Shape;59;p70"/>
          <p:cNvSpPr txBox="1">
            <a:spLocks noGrp="1"/>
          </p:cNvSpPr>
          <p:nvPr>
            <p:ph type="title"/>
          </p:nvPr>
        </p:nvSpPr>
        <p:spPr>
          <a:xfrm>
            <a:off x="269239" y="2084172"/>
            <a:ext cx="11653523" cy="724246"/>
          </a:xfrm>
          <a:prstGeom prst="rect">
            <a:avLst/>
          </a:prstGeom>
          <a:noFill/>
          <a:ln>
            <a:noFill/>
          </a:ln>
        </p:spPr>
        <p:txBody>
          <a:bodyPr spcFirstLastPara="1" wrap="square" lIns="146300" tIns="91425" rIns="146300" bIns="91425" anchor="t" anchorCtr="0">
            <a:spAutoFit/>
          </a:bodyPr>
          <a:lstStyle>
            <a:lvl1pPr lvl="0" algn="l">
              <a:lnSpc>
                <a:spcPct val="90000"/>
              </a:lnSpc>
              <a:spcBef>
                <a:spcPts val="0"/>
              </a:spcBef>
              <a:spcAft>
                <a:spcPts val="0"/>
              </a:spcAft>
              <a:buClr>
                <a:schemeClr val="dk1"/>
              </a:buClr>
              <a:buSzPts val="3921"/>
              <a:buFont typeface="Quattrocento Sans"/>
              <a:buNone/>
              <a:defRPr sz="392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60"/>
        <p:cNvGrpSpPr/>
        <p:nvPr/>
      </p:nvGrpSpPr>
      <p:grpSpPr>
        <a:xfrm>
          <a:off x="0" y="0"/>
          <a:ext cx="0" cy="0"/>
          <a:chOff x="0" y="0"/>
          <a:chExt cx="0" cy="0"/>
        </a:xfrm>
      </p:grpSpPr>
      <p:pic>
        <p:nvPicPr>
          <p:cNvPr id="61" name="Google Shape;61;p71" descr="A picture containing honeycomb, white&#10;&#10;Description automatically generated"/>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62" name="Google Shape;62;p71"/>
          <p:cNvSpPr txBox="1">
            <a:spLocks noGrp="1"/>
          </p:cNvSpPr>
          <p:nvPr>
            <p:ph type="body" idx="1"/>
          </p:nvPr>
        </p:nvSpPr>
        <p:spPr>
          <a:xfrm>
            <a:off x="294577" y="1071059"/>
            <a:ext cx="11655078" cy="974626"/>
          </a:xfrm>
          <a:prstGeom prst="rect">
            <a:avLst/>
          </a:prstGeom>
          <a:noFill/>
          <a:ln>
            <a:noFill/>
          </a:ln>
        </p:spPr>
        <p:txBody>
          <a:bodyPr spcFirstLastPara="1" wrap="square" lIns="146300" tIns="91425" rIns="146300" bIns="91425" anchor="t" anchorCtr="0">
            <a:spAutoFit/>
          </a:bodyPr>
          <a:lstStyle>
            <a:lvl1pPr marL="457200" lvl="0" indent="-228600" algn="l">
              <a:lnSpc>
                <a:spcPct val="90000"/>
              </a:lnSpc>
              <a:spcBef>
                <a:spcPts val="1200"/>
              </a:spcBef>
              <a:spcAft>
                <a:spcPts val="0"/>
              </a:spcAft>
              <a:buClr>
                <a:schemeClr val="lt1"/>
              </a:buClr>
              <a:buSzPts val="2520"/>
              <a:buNone/>
              <a:defRPr sz="2800" b="0" i="0">
                <a:solidFill>
                  <a:schemeClr val="lt1"/>
                </a:solidFill>
                <a:latin typeface="Quattrocento Sans"/>
                <a:ea typeface="Quattrocento Sans"/>
                <a:cs typeface="Quattrocento Sans"/>
                <a:sym typeface="Quattrocento Sans"/>
              </a:defRPr>
            </a:lvl1pPr>
            <a:lvl2pPr marL="914400" lvl="1" indent="-228600" algn="l">
              <a:lnSpc>
                <a:spcPct val="128571"/>
              </a:lnSpc>
              <a:spcBef>
                <a:spcPts val="1000"/>
              </a:spcBef>
              <a:spcAft>
                <a:spcPts val="0"/>
              </a:spcAft>
              <a:buClr>
                <a:srgbClr val="00BCF3"/>
              </a:buClr>
              <a:buSzPts val="1260"/>
              <a:buNone/>
              <a:defRPr sz="1400" b="1" i="0">
                <a:solidFill>
                  <a:srgbClr val="00BCF3"/>
                </a:solidFill>
                <a:latin typeface="Quattrocento Sans"/>
                <a:ea typeface="Quattrocento Sans"/>
                <a:cs typeface="Quattrocento Sans"/>
                <a:sym typeface="Quattrocento Sans"/>
              </a:defRPr>
            </a:lvl2pPr>
            <a:lvl3pPr marL="1371600" lvl="2" indent="-297180" algn="l">
              <a:lnSpc>
                <a:spcPct val="133333"/>
              </a:lnSpc>
              <a:spcBef>
                <a:spcPts val="1000"/>
              </a:spcBef>
              <a:spcAft>
                <a:spcPts val="0"/>
              </a:spcAft>
              <a:buClr>
                <a:schemeClr val="dk1"/>
              </a:buClr>
              <a:buSzPts val="1080"/>
              <a:buFont typeface="Arial"/>
              <a:buChar char="•"/>
              <a:defRPr sz="1200" b="0" i="0">
                <a:latin typeface="Quattrocento Sans"/>
                <a:ea typeface="Quattrocento Sans"/>
                <a:cs typeface="Quattrocento Sans"/>
                <a:sym typeface="Quattrocento Sans"/>
              </a:defRPr>
            </a:lvl3pPr>
            <a:lvl4pPr marL="1828800" lvl="3" indent="-228600" algn="l">
              <a:lnSpc>
                <a:spcPct val="90000"/>
              </a:lnSpc>
              <a:spcBef>
                <a:spcPts val="500"/>
              </a:spcBef>
              <a:spcAft>
                <a:spcPts val="0"/>
              </a:spcAft>
              <a:buClr>
                <a:schemeClr val="dk1"/>
              </a:buClr>
              <a:buSzPts val="1058"/>
              <a:buNone/>
              <a:defRPr/>
            </a:lvl4pPr>
            <a:lvl5pPr marL="2286000" lvl="4" indent="-228600" algn="l">
              <a:lnSpc>
                <a:spcPct val="90000"/>
              </a:lnSpc>
              <a:spcBef>
                <a:spcPts val="235"/>
              </a:spcBef>
              <a:spcAft>
                <a:spcPts val="0"/>
              </a:spcAft>
              <a:buClr>
                <a:schemeClr val="dk1"/>
              </a:buClr>
              <a:buSzPts val="1058"/>
              <a:buNone/>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slideLayout" Target="../slideLayouts/slideLayout30.xml"/><Relationship Id="rId1" Type="http://schemas.openxmlformats.org/officeDocument/2006/relationships/slideLayout" Target="../slideLayouts/slideLayout29.xml"/><Relationship Id="rId5" Type="http://schemas.openxmlformats.org/officeDocument/2006/relationships/theme" Target="../theme/theme2.xml"/><Relationship Id="rId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5"/>
          <p:cNvSpPr txBox="1">
            <a:spLocks noGrp="1"/>
          </p:cNvSpPr>
          <p:nvPr>
            <p:ph type="title"/>
          </p:nvPr>
        </p:nvSpPr>
        <p:spPr>
          <a:xfrm>
            <a:off x="269240" y="289512"/>
            <a:ext cx="11655840" cy="449833"/>
          </a:xfrm>
          <a:prstGeom prst="rect">
            <a:avLst/>
          </a:prstGeom>
          <a:noFill/>
          <a:ln>
            <a:noFill/>
          </a:ln>
        </p:spPr>
        <p:txBody>
          <a:bodyPr spcFirstLastPara="1" wrap="square" lIns="146300" tIns="91425" rIns="146300" bIns="91425" anchor="t" anchorCtr="0">
            <a:noAutofit/>
          </a:bodyPr>
          <a:lstStyle>
            <a:lvl1pPr marR="0" lvl="0" algn="l" rtl="0">
              <a:lnSpc>
                <a:spcPct val="90000"/>
              </a:lnSpc>
              <a:spcBef>
                <a:spcPts val="0"/>
              </a:spcBef>
              <a:spcAft>
                <a:spcPts val="0"/>
              </a:spcAft>
              <a:buClr>
                <a:schemeClr val="dk1"/>
              </a:buClr>
              <a:buSzPts val="2353"/>
              <a:buFont typeface="Quattrocento Sans"/>
              <a:buNone/>
              <a:defRPr sz="2353"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55"/>
          <p:cNvSpPr txBox="1">
            <a:spLocks noGrp="1"/>
          </p:cNvSpPr>
          <p:nvPr>
            <p:ph type="body" idx="1"/>
          </p:nvPr>
        </p:nvSpPr>
        <p:spPr>
          <a:xfrm>
            <a:off x="269240" y="888769"/>
            <a:ext cx="11653521" cy="1288554"/>
          </a:xfrm>
          <a:prstGeom prst="rect">
            <a:avLst/>
          </a:prstGeom>
          <a:noFill/>
          <a:ln>
            <a:noFill/>
          </a:ln>
        </p:spPr>
        <p:txBody>
          <a:bodyPr spcFirstLastPara="1" wrap="square" lIns="146300" tIns="91425" rIns="146300" bIns="91425" anchor="t" anchorCtr="0">
            <a:spAutoFit/>
          </a:bodyPr>
          <a:lstStyle>
            <a:lvl1pPr marL="457200" marR="0" lvl="0" indent="-329469" algn="l" rtl="0">
              <a:lnSpc>
                <a:spcPct val="90000"/>
              </a:lnSpc>
              <a:spcBef>
                <a:spcPts val="353"/>
              </a:spcBef>
              <a:spcAft>
                <a:spcPts val="0"/>
              </a:spcAft>
              <a:buClr>
                <a:schemeClr val="dk1"/>
              </a:buClr>
              <a:buSzPts val="1589"/>
              <a:buFont typeface="Noto Sans Symbols"/>
              <a:buChar char="·"/>
              <a:defRPr sz="1765" b="0" i="0" u="none" strike="noStrike" cap="none">
                <a:solidFill>
                  <a:schemeClr val="dk1"/>
                </a:solidFill>
                <a:latin typeface="Quattrocento Sans"/>
                <a:ea typeface="Quattrocento Sans"/>
                <a:cs typeface="Quattrocento Sans"/>
                <a:sym typeface="Quattrocento Sans"/>
              </a:defRPr>
            </a:lvl1pPr>
            <a:lvl2pPr marL="914400" marR="0" lvl="1" indent="-307009" algn="l" rtl="0">
              <a:lnSpc>
                <a:spcPct val="90000"/>
              </a:lnSpc>
              <a:spcBef>
                <a:spcPts val="274"/>
              </a:spcBef>
              <a:spcAft>
                <a:spcPts val="0"/>
              </a:spcAft>
              <a:buClr>
                <a:schemeClr val="dk1"/>
              </a:buClr>
              <a:buSzPts val="1235"/>
              <a:buFont typeface="Noto Sans Symbols"/>
              <a:buChar char="·"/>
              <a:defRPr sz="1372" b="0" i="0" u="none" strike="noStrike" cap="none">
                <a:solidFill>
                  <a:schemeClr val="dk1"/>
                </a:solidFill>
                <a:latin typeface="Quattrocento Sans"/>
                <a:ea typeface="Quattrocento Sans"/>
                <a:cs typeface="Quattrocento Sans"/>
                <a:sym typeface="Quattrocento Sans"/>
              </a:defRPr>
            </a:lvl2pPr>
            <a:lvl3pPr marL="1371600" marR="0" lvl="2" indent="-295808"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3pPr>
            <a:lvl4pPr marL="1828800" marR="0" lvl="3" indent="-295808"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4pPr>
            <a:lvl5pPr marL="2286000" marR="0" lvl="4" indent="-295808" algn="l" rtl="0">
              <a:lnSpc>
                <a:spcPct val="90000"/>
              </a:lnSpc>
              <a:spcBef>
                <a:spcPts val="235"/>
              </a:spcBef>
              <a:spcAft>
                <a:spcPts val="0"/>
              </a:spcAft>
              <a:buClr>
                <a:schemeClr val="dk1"/>
              </a:buClr>
              <a:buSzPts val="1058"/>
              <a:buFont typeface="Noto Sans Symbols"/>
              <a:buChar char="·"/>
              <a:defRPr sz="1176" b="0" i="0" u="none" strike="noStrike" cap="none">
                <a:solidFill>
                  <a:schemeClr val="dk1"/>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dk1"/>
              </a:buClr>
              <a:buSzPts val="1961"/>
              <a:buFont typeface="Arial"/>
              <a:buChar char="•"/>
              <a:defRPr sz="1961" b="0" i="0" u="none" strike="noStrike" cap="none">
                <a:solidFill>
                  <a:schemeClr val="dk1"/>
                </a:solidFill>
                <a:latin typeface="Quattrocento Sans"/>
                <a:ea typeface="Quattrocento Sans"/>
                <a:cs typeface="Quattrocento Sans"/>
                <a:sym typeface="Quattrocento Sa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81"/>
        <p:cNvGrpSpPr/>
        <p:nvPr/>
      </p:nvGrpSpPr>
      <p:grpSpPr>
        <a:xfrm>
          <a:off x="0" y="0"/>
          <a:ext cx="0" cy="0"/>
          <a:chOff x="0" y="0"/>
          <a:chExt cx="0" cy="0"/>
        </a:xfrm>
      </p:grpSpPr>
      <p:sp>
        <p:nvSpPr>
          <p:cNvPr id="182" name="Google Shape;182;p58"/>
          <p:cNvSpPr txBox="1">
            <a:spLocks noGrp="1"/>
          </p:cNvSpPr>
          <p:nvPr>
            <p:ph type="title"/>
          </p:nvPr>
        </p:nvSpPr>
        <p:spPr>
          <a:xfrm>
            <a:off x="269240" y="289512"/>
            <a:ext cx="11655840" cy="449833"/>
          </a:xfrm>
          <a:prstGeom prst="rect">
            <a:avLst/>
          </a:prstGeom>
          <a:noFill/>
          <a:ln>
            <a:noFill/>
          </a:ln>
        </p:spPr>
        <p:txBody>
          <a:bodyPr spcFirstLastPara="1" wrap="square" lIns="146300" tIns="91425" rIns="146300" bIns="91425" anchor="t" anchorCtr="0">
            <a:noAutofit/>
          </a:bodyPr>
          <a:lstStyle>
            <a:lvl1pPr marR="0" lvl="0" algn="l" rtl="0">
              <a:lnSpc>
                <a:spcPct val="90000"/>
              </a:lnSpc>
              <a:spcBef>
                <a:spcPts val="0"/>
              </a:spcBef>
              <a:spcAft>
                <a:spcPts val="0"/>
              </a:spcAft>
              <a:buClr>
                <a:schemeClr val="lt1"/>
              </a:buClr>
              <a:buSzPts val="2353"/>
              <a:buFont typeface="Quattrocento Sans"/>
              <a:buNone/>
              <a:defRPr sz="2353" b="0" i="0" u="none" strike="noStrike" cap="non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3" name="Google Shape;183;p58"/>
          <p:cNvSpPr txBox="1">
            <a:spLocks noGrp="1"/>
          </p:cNvSpPr>
          <p:nvPr>
            <p:ph type="body" idx="1"/>
          </p:nvPr>
        </p:nvSpPr>
        <p:spPr>
          <a:xfrm>
            <a:off x="269240" y="888769"/>
            <a:ext cx="11653521" cy="1288554"/>
          </a:xfrm>
          <a:prstGeom prst="rect">
            <a:avLst/>
          </a:prstGeom>
          <a:noFill/>
          <a:ln>
            <a:noFill/>
          </a:ln>
        </p:spPr>
        <p:txBody>
          <a:bodyPr spcFirstLastPara="1" wrap="square" lIns="146300" tIns="91425" rIns="146300" bIns="91425" anchor="t" anchorCtr="0">
            <a:spAutoFit/>
          </a:bodyPr>
          <a:lstStyle>
            <a:lvl1pPr marL="457200" marR="0" lvl="0" indent="-329469" algn="l" rtl="0">
              <a:lnSpc>
                <a:spcPct val="90000"/>
              </a:lnSpc>
              <a:spcBef>
                <a:spcPts val="353"/>
              </a:spcBef>
              <a:spcAft>
                <a:spcPts val="0"/>
              </a:spcAft>
              <a:buClr>
                <a:schemeClr val="lt1"/>
              </a:buClr>
              <a:buSzPts val="1589"/>
              <a:buFont typeface="Noto Sans Symbols"/>
              <a:buChar char="·"/>
              <a:defRPr sz="1765" b="0" i="0" u="none" strike="noStrike" cap="none">
                <a:solidFill>
                  <a:schemeClr val="lt1"/>
                </a:solidFill>
                <a:latin typeface="Quattrocento Sans"/>
                <a:ea typeface="Quattrocento Sans"/>
                <a:cs typeface="Quattrocento Sans"/>
                <a:sym typeface="Quattrocento Sans"/>
              </a:defRPr>
            </a:lvl1pPr>
            <a:lvl2pPr marL="914400" marR="0" lvl="1" indent="-307009" algn="l" rtl="0">
              <a:lnSpc>
                <a:spcPct val="90000"/>
              </a:lnSpc>
              <a:spcBef>
                <a:spcPts val="274"/>
              </a:spcBef>
              <a:spcAft>
                <a:spcPts val="0"/>
              </a:spcAft>
              <a:buClr>
                <a:schemeClr val="lt1"/>
              </a:buClr>
              <a:buSzPts val="1235"/>
              <a:buFont typeface="Noto Sans Symbols"/>
              <a:buChar char="·"/>
              <a:defRPr sz="1372" b="0" i="0" u="none" strike="noStrike" cap="none">
                <a:solidFill>
                  <a:schemeClr val="lt1"/>
                </a:solidFill>
                <a:latin typeface="Quattrocento Sans"/>
                <a:ea typeface="Quattrocento Sans"/>
                <a:cs typeface="Quattrocento Sans"/>
                <a:sym typeface="Quattrocento Sans"/>
              </a:defRPr>
            </a:lvl2pPr>
            <a:lvl3pPr marL="1371600" marR="0" lvl="2" indent="-295808" algn="l" rtl="0">
              <a:lnSpc>
                <a:spcPct val="90000"/>
              </a:lnSpc>
              <a:spcBef>
                <a:spcPts val="235"/>
              </a:spcBef>
              <a:spcAft>
                <a:spcPts val="0"/>
              </a:spcAft>
              <a:buClr>
                <a:schemeClr val="lt1"/>
              </a:buClr>
              <a:buSzPts val="1058"/>
              <a:buFont typeface="Noto Sans Symbols"/>
              <a:buChar char="·"/>
              <a:defRPr sz="1176" b="0" i="0" u="none" strike="noStrike" cap="none">
                <a:solidFill>
                  <a:schemeClr val="lt1"/>
                </a:solidFill>
                <a:latin typeface="Quattrocento Sans"/>
                <a:ea typeface="Quattrocento Sans"/>
                <a:cs typeface="Quattrocento Sans"/>
                <a:sym typeface="Quattrocento Sans"/>
              </a:defRPr>
            </a:lvl3pPr>
            <a:lvl4pPr marL="1828800" marR="0" lvl="3" indent="-295808" algn="l" rtl="0">
              <a:lnSpc>
                <a:spcPct val="90000"/>
              </a:lnSpc>
              <a:spcBef>
                <a:spcPts val="235"/>
              </a:spcBef>
              <a:spcAft>
                <a:spcPts val="0"/>
              </a:spcAft>
              <a:buClr>
                <a:schemeClr val="lt1"/>
              </a:buClr>
              <a:buSzPts val="1058"/>
              <a:buFont typeface="Noto Sans Symbols"/>
              <a:buChar char="·"/>
              <a:defRPr sz="1176" b="0" i="0" u="none" strike="noStrike" cap="none">
                <a:solidFill>
                  <a:schemeClr val="lt1"/>
                </a:solidFill>
                <a:latin typeface="Quattrocento Sans"/>
                <a:ea typeface="Quattrocento Sans"/>
                <a:cs typeface="Quattrocento Sans"/>
                <a:sym typeface="Quattrocento Sans"/>
              </a:defRPr>
            </a:lvl4pPr>
            <a:lvl5pPr marL="2286000" marR="0" lvl="4" indent="-295808" algn="l" rtl="0">
              <a:lnSpc>
                <a:spcPct val="90000"/>
              </a:lnSpc>
              <a:spcBef>
                <a:spcPts val="235"/>
              </a:spcBef>
              <a:spcAft>
                <a:spcPts val="0"/>
              </a:spcAft>
              <a:buClr>
                <a:schemeClr val="lt1"/>
              </a:buClr>
              <a:buSzPts val="1058"/>
              <a:buFont typeface="Noto Sans Symbols"/>
              <a:buChar char="·"/>
              <a:defRPr sz="1176" b="0" i="0" u="none" strike="noStrike" cap="none">
                <a:solidFill>
                  <a:schemeClr val="lt1"/>
                </a:solidFill>
                <a:latin typeface="Quattrocento Sans"/>
                <a:ea typeface="Quattrocento Sans"/>
                <a:cs typeface="Quattrocento Sans"/>
                <a:sym typeface="Quattrocento Sans"/>
              </a:defRPr>
            </a:lvl5pPr>
            <a:lvl6pPr marL="2743200" marR="0" lvl="5" indent="-353123" algn="l" rtl="0">
              <a:spcBef>
                <a:spcPts val="392"/>
              </a:spcBef>
              <a:spcAft>
                <a:spcPts val="0"/>
              </a:spcAft>
              <a:buClr>
                <a:schemeClr val="lt1"/>
              </a:buClr>
              <a:buSzPts val="1961"/>
              <a:buFont typeface="Arial"/>
              <a:buChar char="•"/>
              <a:defRPr sz="1961" b="0" i="0" u="none" strike="noStrike" cap="none">
                <a:solidFill>
                  <a:schemeClr val="lt1"/>
                </a:solidFill>
                <a:latin typeface="Quattrocento Sans"/>
                <a:ea typeface="Quattrocento Sans"/>
                <a:cs typeface="Quattrocento Sans"/>
                <a:sym typeface="Quattrocento Sans"/>
              </a:defRPr>
            </a:lvl6pPr>
            <a:lvl7pPr marL="3200400" marR="0" lvl="6" indent="-353123" algn="l" rtl="0">
              <a:spcBef>
                <a:spcPts val="392"/>
              </a:spcBef>
              <a:spcAft>
                <a:spcPts val="0"/>
              </a:spcAft>
              <a:buClr>
                <a:schemeClr val="lt1"/>
              </a:buClr>
              <a:buSzPts val="1961"/>
              <a:buFont typeface="Arial"/>
              <a:buChar char="•"/>
              <a:defRPr sz="1961" b="0" i="0" u="none" strike="noStrike" cap="none">
                <a:solidFill>
                  <a:schemeClr val="lt1"/>
                </a:solidFill>
                <a:latin typeface="Quattrocento Sans"/>
                <a:ea typeface="Quattrocento Sans"/>
                <a:cs typeface="Quattrocento Sans"/>
                <a:sym typeface="Quattrocento Sans"/>
              </a:defRPr>
            </a:lvl7pPr>
            <a:lvl8pPr marL="3657600" marR="0" lvl="7" indent="-353123" algn="l" rtl="0">
              <a:spcBef>
                <a:spcPts val="392"/>
              </a:spcBef>
              <a:spcAft>
                <a:spcPts val="0"/>
              </a:spcAft>
              <a:buClr>
                <a:schemeClr val="lt1"/>
              </a:buClr>
              <a:buSzPts val="1961"/>
              <a:buFont typeface="Arial"/>
              <a:buChar char="•"/>
              <a:defRPr sz="1961" b="0" i="0" u="none" strike="noStrike" cap="none">
                <a:solidFill>
                  <a:schemeClr val="lt1"/>
                </a:solidFill>
                <a:latin typeface="Quattrocento Sans"/>
                <a:ea typeface="Quattrocento Sans"/>
                <a:cs typeface="Quattrocento Sans"/>
                <a:sym typeface="Quattrocento Sans"/>
              </a:defRPr>
            </a:lvl8pPr>
            <a:lvl9pPr marL="4114800" marR="0" lvl="8" indent="-353123" algn="l" rtl="0">
              <a:spcBef>
                <a:spcPts val="392"/>
              </a:spcBef>
              <a:spcAft>
                <a:spcPts val="0"/>
              </a:spcAft>
              <a:buClr>
                <a:schemeClr val="lt1"/>
              </a:buClr>
              <a:buSzPts val="1961"/>
              <a:buFont typeface="Arial"/>
              <a:buChar char="•"/>
              <a:defRPr sz="1961" b="0" i="0" u="none" strike="noStrike" cap="none">
                <a:solidFill>
                  <a:schemeClr val="lt1"/>
                </a:solidFill>
                <a:latin typeface="Quattrocento Sans"/>
                <a:ea typeface="Quattrocento Sans"/>
                <a:cs typeface="Quattrocento Sans"/>
                <a:sym typeface="Quattrocento Sans"/>
              </a:defRPr>
            </a:lvl9pPr>
          </a:lstStyle>
          <a:p>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account.microsoft.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microsoft/Reactors/tree/main/workshop-resources/data-science-and-machine-learning/Data_Science_2"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30.xml"/><Relationship Id="rId5" Type="http://schemas.openxmlformats.org/officeDocument/2006/relationships/hyperlink" Target="https://blog.linkedin.com/2019/january/10/linkedins-most-promising-jobs-of-2019" TargetMode="Externa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icrosoft/Reactors/tree/main/workshop-resources/data-science-and-machine-learning/Data_Science_2"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cs.microsoft.com/en-us/learn/modules/analyze-climate-data-with-azure-notebooks/1-create-an-azure-notebook"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hyperlink" Target="http://aka.ms/MLCheatSheet"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4.xml"/><Relationship Id="rId5" Type="http://schemas.openxmlformats.org/officeDocument/2006/relationships/hyperlink" Target="https://azure.microsoft.com/en-us/free/students/" TargetMode="External"/><Relationship Id="rId4" Type="http://schemas.openxmlformats.org/officeDocument/2006/relationships/hyperlink" Target="https://azure.microsoft.com/en-us/fre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8.jp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learn/paths/intro-to-ml-with-python/" TargetMode="External"/><Relationship Id="rId7" Type="http://schemas.openxmlformats.org/officeDocument/2006/relationships/hyperlink" Target="https://docs.microsoft.com/en-us/learn/paths/azure-fundamentals/"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docs.microsoft.com/en-us/learn/paths/get-started-with-azure-dsvm/" TargetMode="External"/><Relationship Id="rId5" Type="http://schemas.openxmlformats.org/officeDocument/2006/relationships/hyperlink" Target="https://docs.microsoft.com/en-us/learn/paths/build-ai-solutions-with-azure-ml-service/" TargetMode="External"/><Relationship Id="rId4" Type="http://schemas.openxmlformats.org/officeDocument/2006/relationships/hyperlink" Target="https://docs.microsoft.com/en-us/learn/paths/explore-data-science-tools-in-azure/" TargetMode="External"/></Relationships>
</file>

<file path=ppt/slides/_rels/slide44.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hyperlink" Target="https://www.microsoft.com/en-us/learning/azure-data-engineer.aspx" TargetMode="External"/><Relationship Id="rId7" Type="http://schemas.openxmlformats.org/officeDocument/2006/relationships/hyperlink" Target="https://www.microsoft.com/en-us/learning/azure-ai-engineer.aspx"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s://www.microsoft.com/en-us/learning/azure-fundamentals.aspx" TargetMode="External"/><Relationship Id="rId5" Type="http://schemas.openxmlformats.org/officeDocument/2006/relationships/hyperlink" Target="https://www.microsoft.com/en-us/learning/azure-developer.aspx" TargetMode="External"/><Relationship Id="rId4" Type="http://schemas.openxmlformats.org/officeDocument/2006/relationships/hyperlink" Target="https://www.microsoft.com/en-us/learning/azure-data-scientist.aspx" TargetMode="External"/><Relationship Id="rId9" Type="http://schemas.openxmlformats.org/officeDocument/2006/relationships/image" Target="../media/image71.jpg"/></Relationships>
</file>

<file path=ppt/slides/_rels/slide4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8.jpg"/><Relationship Id="rId4" Type="http://schemas.openxmlformats.org/officeDocument/2006/relationships/image" Target="../media/image1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1.xml"/><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Boa Noite!</a:t>
            </a:r>
            <a:endParaRPr/>
          </a:p>
        </p:txBody>
      </p:sp>
      <p:sp>
        <p:nvSpPr>
          <p:cNvPr id="207" name="Google Shape;207;p1"/>
          <p:cNvSpPr txBox="1">
            <a:spLocks noGrp="1"/>
          </p:cNvSpPr>
          <p:nvPr>
            <p:ph type="body" idx="4294967295"/>
          </p:nvPr>
        </p:nvSpPr>
        <p:spPr>
          <a:xfrm>
            <a:off x="450630" y="1641021"/>
            <a:ext cx="11474450" cy="4099584"/>
          </a:xfrm>
          <a:prstGeom prst="rect">
            <a:avLst/>
          </a:prstGeom>
          <a:noFill/>
          <a:ln>
            <a:noFill/>
          </a:ln>
        </p:spPr>
        <p:txBody>
          <a:bodyPr spcFirstLastPara="1" wrap="square" lIns="146300" tIns="91425" rIns="146300" bIns="91425" anchor="t" anchorCtr="0">
            <a:spAutoFit/>
          </a:bodyPr>
          <a:lstStyle/>
          <a:p>
            <a:pPr marL="224097" lvl="0" indent="-224097" algn="l" rtl="0">
              <a:lnSpc>
                <a:spcPct val="90000"/>
              </a:lnSpc>
              <a:spcBef>
                <a:spcPts val="0"/>
              </a:spcBef>
              <a:spcAft>
                <a:spcPts val="0"/>
              </a:spcAft>
              <a:buClr>
                <a:schemeClr val="dk1"/>
              </a:buClr>
              <a:buSzPts val="2160"/>
              <a:buChar char="·"/>
            </a:pPr>
            <a:r>
              <a:rPr lang="en-US" sz="2400"/>
              <a:t>Vamos iniciar às 19:30.</a:t>
            </a:r>
            <a:endParaRPr/>
          </a:p>
          <a:p>
            <a:pPr marL="224097" lvl="0" indent="-86937" algn="l" rtl="0">
              <a:lnSpc>
                <a:spcPct val="90000"/>
              </a:lnSpc>
              <a:spcBef>
                <a:spcPts val="480"/>
              </a:spcBef>
              <a:spcAft>
                <a:spcPts val="0"/>
              </a:spcAft>
              <a:buClr>
                <a:schemeClr val="dk1"/>
              </a:buClr>
              <a:buSzPts val="2160"/>
              <a:buNone/>
            </a:pPr>
            <a:endParaRPr sz="2400">
              <a:latin typeface="Quattrocento Sans"/>
              <a:ea typeface="Quattrocento Sans"/>
              <a:cs typeface="Quattrocento Sans"/>
              <a:sym typeface="Quattrocento Sans"/>
            </a:endParaRPr>
          </a:p>
          <a:p>
            <a:pPr marL="224097" lvl="0" indent="-224097" algn="l" rtl="0">
              <a:lnSpc>
                <a:spcPct val="90000"/>
              </a:lnSpc>
              <a:spcBef>
                <a:spcPts val="480"/>
              </a:spcBef>
              <a:spcAft>
                <a:spcPts val="0"/>
              </a:spcAft>
              <a:buClr>
                <a:schemeClr val="dk1"/>
              </a:buClr>
              <a:buSzPts val="2160"/>
              <a:buChar char="·"/>
            </a:pPr>
            <a:r>
              <a:rPr lang="en-US" sz="2400"/>
              <a:t>Caso você não tenha uma conta da Microsoft, crie uma</a:t>
            </a:r>
            <a:r>
              <a:rPr lang="en-US" sz="2400">
                <a:latin typeface="Quattrocento Sans"/>
                <a:ea typeface="Quattrocento Sans"/>
                <a:cs typeface="Quattrocento Sans"/>
                <a:sym typeface="Quattrocento Sans"/>
              </a:rPr>
              <a:t>: </a:t>
            </a:r>
            <a:r>
              <a:rPr lang="en-US" sz="2400" u="sng">
                <a:solidFill>
                  <a:schemeClr val="hlink"/>
                </a:solidFill>
                <a:latin typeface="Quattrocento Sans"/>
                <a:ea typeface="Quattrocento Sans"/>
                <a:cs typeface="Quattrocento Sans"/>
                <a:sym typeface="Quattrocento Sans"/>
                <a:hlinkClick r:id="rId3"/>
              </a:rPr>
              <a:t>account.microsoft.com</a:t>
            </a:r>
            <a:r>
              <a:rPr lang="en-US" sz="2400">
                <a:latin typeface="Quattrocento Sans"/>
                <a:ea typeface="Quattrocento Sans"/>
                <a:cs typeface="Quattrocento Sans"/>
                <a:sym typeface="Quattrocento Sans"/>
              </a:rPr>
              <a:t> </a:t>
            </a:r>
            <a:endParaRPr/>
          </a:p>
          <a:p>
            <a:pPr marL="224097" lvl="0" indent="-86937" algn="l" rtl="0">
              <a:lnSpc>
                <a:spcPct val="90000"/>
              </a:lnSpc>
              <a:spcBef>
                <a:spcPts val="480"/>
              </a:spcBef>
              <a:spcAft>
                <a:spcPts val="0"/>
              </a:spcAft>
              <a:buClr>
                <a:schemeClr val="dk1"/>
              </a:buClr>
              <a:buSzPts val="2160"/>
              <a:buNone/>
            </a:pPr>
            <a:endParaRPr sz="2400">
              <a:latin typeface="Quattrocento Sans"/>
              <a:ea typeface="Quattrocento Sans"/>
              <a:cs typeface="Quattrocento Sans"/>
              <a:sym typeface="Quattrocento Sans"/>
            </a:endParaRPr>
          </a:p>
          <a:p>
            <a:pPr marL="224097" lvl="0" indent="-224097" algn="l" rtl="0">
              <a:lnSpc>
                <a:spcPct val="90000"/>
              </a:lnSpc>
              <a:spcBef>
                <a:spcPts val="480"/>
              </a:spcBef>
              <a:spcAft>
                <a:spcPts val="0"/>
              </a:spcAft>
              <a:buClr>
                <a:schemeClr val="dk1"/>
              </a:buClr>
              <a:buSzPts val="2160"/>
              <a:buChar char="·"/>
            </a:pPr>
            <a:r>
              <a:rPr lang="en-US" sz="2400"/>
              <a:t>Todas as tarefas podem ser feitas diretas do navegador.</a:t>
            </a:r>
            <a:br>
              <a:rPr lang="en-US" sz="2400"/>
            </a:br>
            <a:r>
              <a:rPr lang="en-US" sz="2400"/>
              <a:t>O material se encontra abaixo.</a:t>
            </a:r>
            <a:endParaRPr/>
          </a:p>
          <a:p>
            <a:pPr marL="224097" lvl="0" indent="-86937" algn="l" rtl="0">
              <a:lnSpc>
                <a:spcPct val="90000"/>
              </a:lnSpc>
              <a:spcBef>
                <a:spcPts val="480"/>
              </a:spcBef>
              <a:spcAft>
                <a:spcPts val="0"/>
              </a:spcAft>
              <a:buClr>
                <a:schemeClr val="dk1"/>
              </a:buClr>
              <a:buSzPts val="2160"/>
              <a:buNone/>
            </a:pPr>
            <a:endParaRPr sz="2400">
              <a:latin typeface="Quattrocento Sans"/>
              <a:ea typeface="Quattrocento Sans"/>
              <a:cs typeface="Quattrocento Sans"/>
              <a:sym typeface="Quattrocento Sans"/>
            </a:endParaRPr>
          </a:p>
          <a:p>
            <a:pPr marL="0" lvl="0" indent="0" algn="ctr" rtl="0">
              <a:lnSpc>
                <a:spcPct val="90000"/>
              </a:lnSpc>
              <a:spcBef>
                <a:spcPts val="480"/>
              </a:spcBef>
              <a:spcAft>
                <a:spcPts val="0"/>
              </a:spcAft>
              <a:buClr>
                <a:schemeClr val="dk1"/>
              </a:buClr>
              <a:buSzPts val="2160"/>
              <a:buNone/>
            </a:pPr>
            <a:r>
              <a:rPr lang="en-US" sz="2400" u="sng">
                <a:solidFill>
                  <a:schemeClr val="hlink"/>
                </a:solidFill>
                <a:hlinkClick r:id="rId4"/>
              </a:rPr>
              <a:t>https://github.com/microsoft/Reactors/tree/main/workshop-resources/data-science-and-machine-learning/Data_Science_2</a:t>
            </a:r>
            <a:r>
              <a:rPr lang="en-US" sz="2400"/>
              <a:t> </a:t>
            </a:r>
            <a:endParaRPr/>
          </a:p>
          <a:p>
            <a:pPr marL="224097" lvl="0" indent="-86937" algn="ctr" rtl="0">
              <a:lnSpc>
                <a:spcPct val="90000"/>
              </a:lnSpc>
              <a:spcBef>
                <a:spcPts val="480"/>
              </a:spcBef>
              <a:spcAft>
                <a:spcPts val="0"/>
              </a:spcAft>
              <a:buClr>
                <a:schemeClr val="dk1"/>
              </a:buClr>
              <a:buSzPts val="2160"/>
              <a:buNone/>
            </a:pPr>
            <a:endParaRPr sz="2400">
              <a:latin typeface="Quattrocento Sans"/>
              <a:ea typeface="Quattrocento Sans"/>
              <a:cs typeface="Quattrocento Sans"/>
              <a:sym typeface="Quattrocento Sans"/>
            </a:endParaRPr>
          </a:p>
          <a:p>
            <a:pPr marL="224097" lvl="0" indent="-86937" algn="l" rtl="0">
              <a:lnSpc>
                <a:spcPct val="90000"/>
              </a:lnSpc>
              <a:spcBef>
                <a:spcPts val="480"/>
              </a:spcBef>
              <a:spcAft>
                <a:spcPts val="0"/>
              </a:spcAft>
              <a:buClr>
                <a:schemeClr val="dk1"/>
              </a:buClr>
              <a:buSzPts val="2160"/>
              <a:buNone/>
            </a:pPr>
            <a:endParaRPr sz="2400">
              <a:latin typeface="Quattrocento Sans"/>
              <a:ea typeface="Quattrocento Sans"/>
              <a:cs typeface="Quattrocento Sans"/>
              <a:sym typeface="Quattrocento Sans"/>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1"/>
          <p:cNvSpPr txBox="1">
            <a:spLocks noGrp="1"/>
          </p:cNvSpPr>
          <p:nvPr>
            <p:ph type="title"/>
          </p:nvPr>
        </p:nvSpPr>
        <p:spPr>
          <a:xfrm>
            <a:off x="269240" y="289512"/>
            <a:ext cx="116559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None/>
            </a:pPr>
            <a:r>
              <a:rPr lang="en-US" dirty="0" err="1"/>
              <a:t>Papéis</a:t>
            </a:r>
            <a:r>
              <a:rPr lang="en-US" dirty="0"/>
              <a:t> </a:t>
            </a:r>
            <a:r>
              <a:rPr lang="en-US" dirty="0" err="1"/>
              <a:t>especializados</a:t>
            </a:r>
            <a:r>
              <a:rPr lang="en-US" dirty="0"/>
              <a:t> </a:t>
            </a:r>
            <a:r>
              <a:rPr lang="en-US" dirty="0" err="1"/>
              <a:t>em</a:t>
            </a:r>
            <a:r>
              <a:rPr lang="en-US" dirty="0"/>
              <a:t> Ciência de Dados</a:t>
            </a:r>
            <a:endParaRPr dirty="0"/>
          </a:p>
        </p:txBody>
      </p:sp>
      <p:grpSp>
        <p:nvGrpSpPr>
          <p:cNvPr id="327" name="Google Shape;327;p11"/>
          <p:cNvGrpSpPr/>
          <p:nvPr/>
        </p:nvGrpSpPr>
        <p:grpSpPr>
          <a:xfrm>
            <a:off x="1886817" y="2032220"/>
            <a:ext cx="2120786" cy="3844530"/>
            <a:chOff x="3082692" y="1969182"/>
            <a:chExt cx="2120786" cy="3844530"/>
          </a:xfrm>
        </p:grpSpPr>
        <p:sp>
          <p:nvSpPr>
            <p:cNvPr id="328" name="Google Shape;328;p11"/>
            <p:cNvSpPr/>
            <p:nvPr/>
          </p:nvSpPr>
          <p:spPr>
            <a:xfrm>
              <a:off x="3082692" y="1969212"/>
              <a:ext cx="1090800" cy="3844500"/>
            </a:xfrm>
            <a:prstGeom prst="trapezoid">
              <a:avLst>
                <a:gd name="adj" fmla="val 3725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txBox="1"/>
            <p:nvPr/>
          </p:nvSpPr>
          <p:spPr>
            <a:xfrm rot="5400000">
              <a:off x="2183304" y="4094338"/>
              <a:ext cx="2889600" cy="549000"/>
            </a:xfrm>
            <a:prstGeom prst="rect">
              <a:avLst/>
            </a:prstGeom>
            <a:noFill/>
            <a:ln>
              <a:noFill/>
            </a:ln>
          </p:spPr>
          <p:txBody>
            <a:bodyPr spcFirstLastPara="1" wrap="square" lIns="182875" tIns="146300" rIns="182875" bIns="146300" anchor="ctr" anchorCtr="0">
              <a:noAutofit/>
            </a:bodyPr>
            <a:lstStyle/>
            <a:p>
              <a:pPr marL="0" marR="0" lvl="0" indent="0" algn="ctr" rtl="0">
                <a:lnSpc>
                  <a:spcPct val="90000"/>
                </a:lnSpc>
                <a:spcBef>
                  <a:spcPts val="0"/>
                </a:spcBef>
                <a:spcAft>
                  <a:spcPts val="0"/>
                </a:spcAft>
                <a:buNone/>
              </a:pPr>
              <a:r>
                <a:rPr lang="en-US" sz="2400" dirty="0" err="1">
                  <a:solidFill>
                    <a:srgbClr val="FFFFFF"/>
                  </a:solidFill>
                  <a:latin typeface="Quattrocento Sans"/>
                  <a:ea typeface="Quattrocento Sans"/>
                  <a:cs typeface="Quattrocento Sans"/>
                  <a:sym typeface="Quattrocento Sans"/>
                </a:rPr>
                <a:t>Ênfase</a:t>
              </a:r>
              <a:r>
                <a:rPr lang="en-US" sz="2400" dirty="0">
                  <a:solidFill>
                    <a:srgbClr val="FFFFFF"/>
                  </a:solidFill>
                  <a:latin typeface="Quattrocento Sans"/>
                  <a:ea typeface="Quattrocento Sans"/>
                  <a:cs typeface="Quattrocento Sans"/>
                  <a:sym typeface="Quattrocento Sans"/>
                </a:rPr>
                <a:t> </a:t>
              </a:r>
              <a:r>
                <a:rPr lang="en-US" sz="2400" dirty="0" err="1">
                  <a:solidFill>
                    <a:srgbClr val="FFFFFF"/>
                  </a:solidFill>
                  <a:latin typeface="Quattrocento Sans"/>
                  <a:ea typeface="Quattrocento Sans"/>
                  <a:cs typeface="Quattrocento Sans"/>
                  <a:sym typeface="Quattrocento Sans"/>
                </a:rPr>
                <a:t>técnica</a:t>
              </a:r>
              <a:endParaRPr sz="2400" dirty="0" err="1">
                <a:solidFill>
                  <a:srgbClr val="FFFFFF"/>
                </a:solidFill>
                <a:latin typeface="Quattrocento Sans"/>
                <a:ea typeface="Quattrocento Sans"/>
                <a:cs typeface="Quattrocento Sans"/>
                <a:sym typeface="Quattrocento Sans"/>
              </a:endParaRPr>
            </a:p>
          </p:txBody>
        </p:sp>
        <p:sp>
          <p:nvSpPr>
            <p:cNvPr id="330" name="Google Shape;330;p11"/>
            <p:cNvSpPr/>
            <p:nvPr/>
          </p:nvSpPr>
          <p:spPr>
            <a:xfrm rot="10800000">
              <a:off x="4112678" y="1969182"/>
              <a:ext cx="1090800" cy="3844500"/>
            </a:xfrm>
            <a:prstGeom prst="trapezoid">
              <a:avLst>
                <a:gd name="adj" fmla="val 3627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txBox="1"/>
            <p:nvPr/>
          </p:nvSpPr>
          <p:spPr>
            <a:xfrm rot="5400000">
              <a:off x="3200563" y="3144900"/>
              <a:ext cx="2914800" cy="563400"/>
            </a:xfrm>
            <a:prstGeom prst="rect">
              <a:avLst/>
            </a:prstGeom>
            <a:noFill/>
            <a:ln>
              <a:noFill/>
            </a:ln>
          </p:spPr>
          <p:txBody>
            <a:bodyPr spcFirstLastPara="1" wrap="square" lIns="182875" tIns="146300" rIns="182875" bIns="146300" anchor="ctr" anchorCtr="0">
              <a:noAutofit/>
            </a:bodyPr>
            <a:lstStyle/>
            <a:p>
              <a:pPr marL="0" lvl="0" indent="0" algn="ctr" rtl="0">
                <a:lnSpc>
                  <a:spcPct val="90000"/>
                </a:lnSpc>
                <a:spcBef>
                  <a:spcPts val="0"/>
                </a:spcBef>
                <a:spcAft>
                  <a:spcPts val="0"/>
                </a:spcAft>
                <a:buNone/>
              </a:pPr>
              <a:r>
                <a:rPr lang="en-US" sz="2400" dirty="0" err="1">
                  <a:solidFill>
                    <a:schemeClr val="lt1"/>
                  </a:solidFill>
                  <a:latin typeface="Quattrocento Sans"/>
                  <a:ea typeface="Quattrocento Sans"/>
                  <a:cs typeface="Quattrocento Sans"/>
                  <a:sym typeface="Quattrocento Sans"/>
                </a:rPr>
                <a:t>Ênfase</a:t>
              </a:r>
              <a:r>
                <a:rPr lang="en-US" sz="2400" dirty="0">
                  <a:solidFill>
                    <a:schemeClr val="lt1"/>
                  </a:solidFill>
                  <a:latin typeface="Quattrocento Sans"/>
                  <a:ea typeface="Quattrocento Sans"/>
                  <a:cs typeface="Quattrocento Sans"/>
                  <a:sym typeface="Quattrocento Sans"/>
                </a:rPr>
                <a:t> de </a:t>
              </a:r>
              <a:r>
                <a:rPr lang="en-US" sz="2400" dirty="0" err="1">
                  <a:solidFill>
                    <a:schemeClr val="lt1"/>
                  </a:solidFill>
                  <a:latin typeface="Quattrocento Sans"/>
                  <a:ea typeface="Quattrocento Sans"/>
                  <a:cs typeface="Quattrocento Sans"/>
                  <a:sym typeface="Quattrocento Sans"/>
                </a:rPr>
                <a:t>domínio</a:t>
              </a:r>
              <a:endParaRPr sz="2400" dirty="0" err="1">
                <a:solidFill>
                  <a:srgbClr val="FFFFFF"/>
                </a:solidFill>
                <a:latin typeface="Quattrocento Sans"/>
                <a:ea typeface="Quattrocento Sans"/>
                <a:cs typeface="Quattrocento Sans"/>
                <a:sym typeface="Quattrocento Sans"/>
              </a:endParaRPr>
            </a:p>
          </p:txBody>
        </p:sp>
      </p:grpSp>
      <p:sp>
        <p:nvSpPr>
          <p:cNvPr id="332" name="Google Shape;332;p11"/>
          <p:cNvSpPr txBox="1"/>
          <p:nvPr/>
        </p:nvSpPr>
        <p:spPr>
          <a:xfrm>
            <a:off x="4139002" y="2090725"/>
            <a:ext cx="63798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5000"/>
          </a:p>
        </p:txBody>
      </p:sp>
      <p:sp>
        <p:nvSpPr>
          <p:cNvPr id="333" name="Google Shape;333;p11"/>
          <p:cNvSpPr txBox="1">
            <a:spLocks noGrp="1"/>
          </p:cNvSpPr>
          <p:nvPr>
            <p:ph type="title"/>
          </p:nvPr>
        </p:nvSpPr>
        <p:spPr>
          <a:xfrm>
            <a:off x="4250296" y="2032225"/>
            <a:ext cx="6850800" cy="732600"/>
          </a:xfrm>
          <a:prstGeom prst="rect">
            <a:avLst/>
          </a:prstGeom>
          <a:noFill/>
          <a:ln>
            <a:noFill/>
          </a:ln>
        </p:spPr>
        <p:txBody>
          <a:bodyPr spcFirstLastPara="1" wrap="square" lIns="146300" tIns="91425" rIns="146300" bIns="91425" anchor="t" anchorCtr="0">
            <a:noAutofit/>
          </a:bodyPr>
          <a:lstStyle/>
          <a:p>
            <a:pPr marL="0" lvl="0" indent="0" algn="l" rtl="0">
              <a:lnSpc>
                <a:spcPct val="100000"/>
              </a:lnSpc>
              <a:spcBef>
                <a:spcPts val="0"/>
              </a:spcBef>
              <a:spcAft>
                <a:spcPts val="0"/>
              </a:spcAft>
              <a:buNone/>
            </a:pPr>
            <a:r>
              <a:rPr lang="en-US" sz="5000" b="0" dirty="0" err="1">
                <a:solidFill>
                  <a:srgbClr val="505050"/>
                </a:solidFill>
                <a:latin typeface="Arial"/>
                <a:ea typeface="Arial"/>
                <a:cs typeface="Arial"/>
                <a:sym typeface="Arial"/>
              </a:rPr>
              <a:t>Analista</a:t>
            </a:r>
            <a:r>
              <a:rPr lang="en-US" sz="5000" b="0" dirty="0">
                <a:solidFill>
                  <a:srgbClr val="505050"/>
                </a:solidFill>
                <a:latin typeface="Arial"/>
                <a:ea typeface="Arial"/>
                <a:cs typeface="Arial"/>
                <a:sym typeface="Arial"/>
              </a:rPr>
              <a:t> de </a:t>
            </a:r>
            <a:r>
              <a:rPr lang="en-US" sz="5000" b="0" dirty="0" err="1">
                <a:solidFill>
                  <a:srgbClr val="505050"/>
                </a:solidFill>
                <a:latin typeface="Arial"/>
                <a:ea typeface="Arial"/>
                <a:cs typeface="Arial"/>
                <a:sym typeface="Arial"/>
              </a:rPr>
              <a:t>Negócios</a:t>
            </a:r>
            <a:br>
              <a:rPr lang="en-US" sz="5000" b="0">
                <a:solidFill>
                  <a:srgbClr val="505050"/>
                </a:solidFill>
                <a:latin typeface="Arial"/>
                <a:ea typeface="Arial"/>
                <a:cs typeface="Arial"/>
                <a:sym typeface="Arial"/>
              </a:rPr>
            </a:br>
            <a:r>
              <a:rPr lang="en-US" sz="5000" b="0" dirty="0" err="1">
                <a:solidFill>
                  <a:srgbClr val="505050"/>
                </a:solidFill>
                <a:latin typeface="Arial"/>
                <a:ea typeface="Arial"/>
                <a:cs typeface="Arial"/>
                <a:sym typeface="Arial"/>
              </a:rPr>
              <a:t>Engenheiro</a:t>
            </a:r>
            <a:r>
              <a:rPr lang="en-US" sz="5000" b="0" dirty="0">
                <a:solidFill>
                  <a:srgbClr val="505050"/>
                </a:solidFill>
                <a:latin typeface="Arial"/>
                <a:ea typeface="Arial"/>
                <a:cs typeface="Arial"/>
                <a:sym typeface="Arial"/>
              </a:rPr>
              <a:t> de Dados</a:t>
            </a:r>
            <a:br>
              <a:rPr lang="en-US" sz="5000" b="0">
                <a:solidFill>
                  <a:srgbClr val="505050"/>
                </a:solidFill>
                <a:latin typeface="Arial"/>
                <a:ea typeface="Arial"/>
                <a:cs typeface="Arial"/>
                <a:sym typeface="Arial"/>
              </a:rPr>
            </a:br>
            <a:r>
              <a:rPr lang="en-US" sz="5000" b="0" dirty="0" err="1">
                <a:solidFill>
                  <a:srgbClr val="505050"/>
                </a:solidFill>
                <a:latin typeface="Arial"/>
                <a:ea typeface="Arial"/>
                <a:cs typeface="Arial"/>
                <a:sym typeface="Arial"/>
              </a:rPr>
              <a:t>Cientista</a:t>
            </a:r>
            <a:r>
              <a:rPr lang="en-US" sz="5000" b="0" dirty="0">
                <a:solidFill>
                  <a:srgbClr val="505050"/>
                </a:solidFill>
                <a:latin typeface="Arial"/>
                <a:ea typeface="Arial"/>
                <a:cs typeface="Arial"/>
                <a:sym typeface="Arial"/>
              </a:rPr>
              <a:t> de Dados</a:t>
            </a:r>
            <a:endParaRPr sz="5000" b="0" dirty="0">
              <a:solidFill>
                <a:srgbClr val="505050"/>
              </a:solidFill>
              <a:latin typeface="Arial"/>
              <a:ea typeface="Arial"/>
              <a:cs typeface="Arial"/>
              <a:sym typeface="Arial"/>
            </a:endParaRPr>
          </a:p>
          <a:p>
            <a:pPr marL="0" lvl="0" indent="0" algn="l" rtl="0">
              <a:lnSpc>
                <a:spcPct val="100000"/>
              </a:lnSpc>
              <a:spcBef>
                <a:spcPts val="0"/>
              </a:spcBef>
              <a:spcAft>
                <a:spcPts val="0"/>
              </a:spcAft>
              <a:buNone/>
            </a:pPr>
            <a:r>
              <a:rPr lang="en-US" sz="5000" b="0" dirty="0" err="1">
                <a:solidFill>
                  <a:srgbClr val="505050"/>
                </a:solidFill>
                <a:latin typeface="Arial"/>
                <a:ea typeface="Arial"/>
                <a:cs typeface="Arial"/>
                <a:sym typeface="Arial"/>
              </a:rPr>
              <a:t>Arquiteto</a:t>
            </a:r>
            <a:r>
              <a:rPr lang="en-US" sz="5000" b="0" dirty="0">
                <a:solidFill>
                  <a:srgbClr val="505050"/>
                </a:solidFill>
                <a:latin typeface="Arial"/>
                <a:ea typeface="Arial"/>
                <a:cs typeface="Arial"/>
                <a:sym typeface="Arial"/>
              </a:rPr>
              <a:t> de Dados</a:t>
            </a:r>
            <a:br>
              <a:rPr lang="en-US" sz="5000" b="0">
                <a:solidFill>
                  <a:srgbClr val="505050"/>
                </a:solidFill>
                <a:latin typeface="Arial"/>
                <a:ea typeface="Arial"/>
                <a:cs typeface="Arial"/>
                <a:sym typeface="Arial"/>
              </a:rPr>
            </a:br>
            <a:r>
              <a:rPr lang="en-US" sz="5000" b="0" dirty="0" err="1">
                <a:solidFill>
                  <a:srgbClr val="505050"/>
                </a:solidFill>
                <a:latin typeface="Arial"/>
                <a:ea typeface="Arial"/>
                <a:cs typeface="Arial"/>
                <a:sym typeface="Arial"/>
              </a:rPr>
              <a:t>Desenvolvedor</a:t>
            </a:r>
            <a:endParaRPr dirty="0" err="1">
              <a:solidFill>
                <a:srgbClr val="50505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12"/>
          <p:cNvPicPr preferRelativeResize="0"/>
          <p:nvPr/>
        </p:nvPicPr>
        <p:blipFill rotWithShape="1">
          <a:blip r:embed="rId3">
            <a:alphaModFix/>
          </a:blip>
          <a:srcRect/>
          <a:stretch/>
        </p:blipFill>
        <p:spPr>
          <a:xfrm>
            <a:off x="1" y="487"/>
            <a:ext cx="12190271" cy="6857026"/>
          </a:xfrm>
          <a:prstGeom prst="rect">
            <a:avLst/>
          </a:prstGeom>
          <a:noFill/>
          <a:ln>
            <a:noFill/>
          </a:ln>
        </p:spPr>
      </p:pic>
      <p:sp>
        <p:nvSpPr>
          <p:cNvPr id="340" name="Google Shape;340;p12"/>
          <p:cNvSpPr/>
          <p:nvPr/>
        </p:nvSpPr>
        <p:spPr>
          <a:xfrm>
            <a:off x="1" y="487"/>
            <a:ext cx="12214800" cy="6856800"/>
          </a:xfrm>
          <a:prstGeom prst="rect">
            <a:avLst/>
          </a:prstGeom>
          <a:solidFill>
            <a:srgbClr val="000000">
              <a:alpha val="54900"/>
            </a:srgbClr>
          </a:solidFill>
          <a:ln>
            <a:noFill/>
          </a:ln>
        </p:spPr>
        <p:txBody>
          <a:bodyPr spcFirstLastPara="1" wrap="square" lIns="179250" tIns="143400" rIns="179250" bIns="143400"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sp>
        <p:nvSpPr>
          <p:cNvPr id="341" name="Google Shape;341;p12"/>
          <p:cNvSpPr txBox="1"/>
          <p:nvPr/>
        </p:nvSpPr>
        <p:spPr>
          <a:xfrm>
            <a:off x="8599169" y="2784324"/>
            <a:ext cx="3383100" cy="13821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US" sz="2600" dirty="0">
                <a:solidFill>
                  <a:srgbClr val="00BCF2"/>
                </a:solidFill>
                <a:latin typeface="Quattrocento Sans"/>
                <a:ea typeface="Quattrocento Sans"/>
                <a:cs typeface="Quattrocento Sans"/>
                <a:sym typeface="Quattrocento Sans"/>
              </a:rPr>
              <a:t>Mediana do </a:t>
            </a:r>
            <a:r>
              <a:rPr lang="en-US" sz="2600" dirty="0" err="1">
                <a:solidFill>
                  <a:srgbClr val="00BCF2"/>
                </a:solidFill>
                <a:latin typeface="Quattrocento Sans"/>
                <a:ea typeface="Quattrocento Sans"/>
                <a:cs typeface="Quattrocento Sans"/>
                <a:sym typeface="Quattrocento Sans"/>
              </a:rPr>
              <a:t>salário</a:t>
            </a:r>
            <a:r>
              <a:rPr lang="en-US" sz="2600" dirty="0">
                <a:solidFill>
                  <a:srgbClr val="00BCF2"/>
                </a:solidFill>
                <a:latin typeface="Quattrocento Sans"/>
                <a:ea typeface="Quattrocento Sans"/>
                <a:cs typeface="Quattrocento Sans"/>
                <a:sym typeface="Quattrocento Sans"/>
              </a:rPr>
              <a:t> base (USA):</a:t>
            </a:r>
            <a:endParaRPr sz="2600">
              <a:solidFill>
                <a:srgbClr val="00BCF2"/>
              </a:solidFill>
              <a:latin typeface="Quattrocento Sans"/>
              <a:ea typeface="Quattrocento Sans"/>
              <a:cs typeface="Quattrocento Sans"/>
              <a:sym typeface="Quattrocento Sans"/>
            </a:endParaRPr>
          </a:p>
          <a:p>
            <a:pPr marL="0" marR="0" lvl="0" indent="0" algn="l" rtl="0">
              <a:spcBef>
                <a:spcPts val="588"/>
              </a:spcBef>
              <a:spcAft>
                <a:spcPts val="0"/>
              </a:spcAft>
              <a:buNone/>
            </a:pPr>
            <a:r>
              <a:rPr lang="en-US" sz="5882" dirty="0">
                <a:solidFill>
                  <a:srgbClr val="FFB900"/>
                </a:solidFill>
                <a:latin typeface="Quattrocento Sans"/>
                <a:ea typeface="Quattrocento Sans"/>
                <a:cs typeface="Quattrocento Sans"/>
                <a:sym typeface="Quattrocento Sans"/>
              </a:rPr>
              <a:t>$130,000</a:t>
            </a:r>
            <a:endParaRPr sz="5882" dirty="0">
              <a:solidFill>
                <a:srgbClr val="002050"/>
              </a:solidFill>
              <a:latin typeface="Quattrocento Sans"/>
              <a:ea typeface="Quattrocento Sans"/>
              <a:cs typeface="Quattrocento Sans"/>
              <a:sym typeface="Quattrocento Sans"/>
            </a:endParaRPr>
          </a:p>
        </p:txBody>
      </p:sp>
      <p:sp>
        <p:nvSpPr>
          <p:cNvPr id="342" name="Google Shape;342;p12"/>
          <p:cNvSpPr/>
          <p:nvPr/>
        </p:nvSpPr>
        <p:spPr>
          <a:xfrm>
            <a:off x="30604" y="2233767"/>
            <a:ext cx="8007600" cy="2390400"/>
          </a:xfrm>
          <a:prstGeom prst="rect">
            <a:avLst/>
          </a:prstGeom>
          <a:solidFill>
            <a:srgbClr val="E2E2E2"/>
          </a:solidFill>
          <a:ln>
            <a:noFill/>
          </a:ln>
        </p:spPr>
        <p:txBody>
          <a:bodyPr spcFirstLastPara="1" wrap="square" lIns="179275" tIns="143425" rIns="179275" bIns="143425" anchor="t" anchorCtr="0">
            <a:noAutofit/>
          </a:bodyPr>
          <a:lstStyle/>
          <a:p>
            <a:pPr marL="0" marR="0" lvl="0" indent="0" algn="ctr" rtl="0">
              <a:lnSpc>
                <a:spcPct val="90000"/>
              </a:lnSpc>
              <a:spcBef>
                <a:spcPts val="0"/>
              </a:spcBef>
              <a:spcAft>
                <a:spcPts val="0"/>
              </a:spcAft>
              <a:buNone/>
            </a:pPr>
            <a:endParaRPr sz="2353">
              <a:solidFill>
                <a:srgbClr val="FFFFFF"/>
              </a:solidFill>
              <a:latin typeface="Quattrocento Sans"/>
              <a:ea typeface="Quattrocento Sans"/>
              <a:cs typeface="Quattrocento Sans"/>
              <a:sym typeface="Quattrocento Sans"/>
            </a:endParaRPr>
          </a:p>
        </p:txBody>
      </p:sp>
      <p:pic>
        <p:nvPicPr>
          <p:cNvPr id="343" name="Google Shape;343;p12"/>
          <p:cNvPicPr preferRelativeResize="0"/>
          <p:nvPr/>
        </p:nvPicPr>
        <p:blipFill rotWithShape="1">
          <a:blip r:embed="rId4">
            <a:alphaModFix/>
          </a:blip>
          <a:srcRect/>
          <a:stretch/>
        </p:blipFill>
        <p:spPr>
          <a:xfrm>
            <a:off x="1" y="2233768"/>
            <a:ext cx="2392681" cy="2390466"/>
          </a:xfrm>
          <a:prstGeom prst="rect">
            <a:avLst/>
          </a:prstGeom>
          <a:noFill/>
          <a:ln>
            <a:noFill/>
          </a:ln>
        </p:spPr>
      </p:pic>
      <p:sp>
        <p:nvSpPr>
          <p:cNvPr id="344" name="Google Shape;344;p12"/>
          <p:cNvSpPr txBox="1"/>
          <p:nvPr/>
        </p:nvSpPr>
        <p:spPr>
          <a:xfrm>
            <a:off x="2490980" y="2980788"/>
            <a:ext cx="5547300" cy="951300"/>
          </a:xfrm>
          <a:prstGeom prst="rect">
            <a:avLst/>
          </a:prstGeom>
          <a:noFill/>
          <a:ln>
            <a:noFill/>
          </a:ln>
        </p:spPr>
        <p:txBody>
          <a:bodyPr spcFirstLastPara="1" wrap="square" lIns="0" tIns="45700" rIns="0" bIns="0" anchor="ctr" anchorCtr="0">
            <a:noAutofit/>
          </a:bodyPr>
          <a:lstStyle/>
          <a:p>
            <a:pPr marL="0" marR="0" lvl="0" indent="0" algn="l" rtl="0">
              <a:lnSpc>
                <a:spcPct val="90000"/>
              </a:lnSpc>
              <a:spcBef>
                <a:spcPts val="0"/>
              </a:spcBef>
              <a:spcAft>
                <a:spcPts val="0"/>
              </a:spcAft>
              <a:buClr>
                <a:srgbClr val="00BCF2"/>
              </a:buClr>
              <a:buSzPts val="2600"/>
              <a:buFont typeface="Quattrocento Sans"/>
              <a:buNone/>
            </a:pPr>
            <a:r>
              <a:rPr lang="en-US" sz="2600" dirty="0" err="1">
                <a:solidFill>
                  <a:srgbClr val="00BCF2"/>
                </a:solidFill>
                <a:latin typeface="Quattrocento Sans"/>
                <a:ea typeface="Quattrocento Sans"/>
                <a:cs typeface="Quattrocento Sans"/>
                <a:sym typeface="Quattrocento Sans"/>
              </a:rPr>
              <a:t>Cientista</a:t>
            </a:r>
            <a:r>
              <a:rPr lang="en-US" sz="2600" dirty="0">
                <a:solidFill>
                  <a:srgbClr val="00BCF2"/>
                </a:solidFill>
                <a:latin typeface="Quattrocento Sans"/>
                <a:ea typeface="Quattrocento Sans"/>
                <a:cs typeface="Quattrocento Sans"/>
                <a:sym typeface="Quattrocento Sans"/>
              </a:rPr>
              <a:t> de Dados</a:t>
            </a:r>
            <a:endParaRPr/>
          </a:p>
          <a:p>
            <a:pPr marL="0" marR="0" lvl="0" indent="0" algn="l" rtl="0">
              <a:lnSpc>
                <a:spcPct val="90000"/>
              </a:lnSpc>
              <a:spcBef>
                <a:spcPts val="0"/>
              </a:spcBef>
              <a:spcAft>
                <a:spcPts val="0"/>
              </a:spcAft>
              <a:buClr>
                <a:srgbClr val="505050"/>
              </a:buClr>
              <a:buSzPts val="4800"/>
              <a:buFont typeface="Quattrocento Sans"/>
              <a:buNone/>
            </a:pPr>
            <a:r>
              <a:rPr lang="en-US" sz="4800" b="0" cap="none" dirty="0">
                <a:solidFill>
                  <a:srgbClr val="505050"/>
                </a:solidFill>
                <a:latin typeface="Quattrocento Sans"/>
                <a:ea typeface="Quattrocento Sans"/>
                <a:cs typeface="Quattrocento Sans"/>
                <a:sym typeface="Quattrocento Sans"/>
              </a:rPr>
              <a:t>#1 in 2018 and 2019</a:t>
            </a:r>
            <a:endParaRPr sz="4800" b="0" cap="none" baseline="30000" dirty="0">
              <a:solidFill>
                <a:srgbClr val="505050"/>
              </a:solidFill>
              <a:latin typeface="Quattrocento Sans"/>
              <a:ea typeface="Quattrocento Sans"/>
              <a:cs typeface="Quattrocento Sans"/>
              <a:sym typeface="Quattrocento Sans"/>
            </a:endParaRPr>
          </a:p>
        </p:txBody>
      </p:sp>
      <p:sp>
        <p:nvSpPr>
          <p:cNvPr id="345" name="Google Shape;345;p12"/>
          <p:cNvSpPr/>
          <p:nvPr/>
        </p:nvSpPr>
        <p:spPr>
          <a:xfrm>
            <a:off x="2844027" y="6398907"/>
            <a:ext cx="65040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u="sng">
                <a:solidFill>
                  <a:schemeClr val="lt1"/>
                </a:solidFill>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https://blog.linkedin.com/2019/january/10/linkedins-most-promising-jobs-of-2019</a:t>
            </a:r>
            <a:endParaRPr sz="1400">
              <a:solidFill>
                <a:schemeClr val="l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13"/>
          <p:cNvSpPr txBox="1">
            <a:spLocks noGrp="1"/>
          </p:cNvSpPr>
          <p:nvPr>
            <p:ph type="title"/>
          </p:nvPr>
        </p:nvSpPr>
        <p:spPr>
          <a:xfrm>
            <a:off x="269240" y="289512"/>
            <a:ext cx="119229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None/>
            </a:pPr>
            <a:r>
              <a:rPr lang="en-US" sz="4000" dirty="0"/>
              <a:t>Vamos </a:t>
            </a:r>
            <a:r>
              <a:rPr lang="en-US" sz="4000" dirty="0" err="1"/>
              <a:t>clonar</a:t>
            </a:r>
            <a:r>
              <a:rPr lang="en-US" sz="4000" dirty="0"/>
              <a:t> o Notebook do </a:t>
            </a:r>
            <a:r>
              <a:rPr lang="en-US" sz="4000" dirty="0" err="1"/>
              <a:t>nosso</a:t>
            </a:r>
            <a:r>
              <a:rPr lang="en-US" sz="4000" dirty="0"/>
              <a:t> workshop</a:t>
            </a:r>
            <a:endParaRPr sz="4000" dirty="0"/>
          </a:p>
        </p:txBody>
      </p:sp>
      <p:sp>
        <p:nvSpPr>
          <p:cNvPr id="355" name="Google Shape;355;p13"/>
          <p:cNvSpPr/>
          <p:nvPr/>
        </p:nvSpPr>
        <p:spPr>
          <a:xfrm>
            <a:off x="805779" y="2034724"/>
            <a:ext cx="10800900" cy="2523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600" u="sng">
                <a:solidFill>
                  <a:schemeClr val="hlink"/>
                </a:solidFill>
                <a:latin typeface="Quattrocento Sans"/>
                <a:ea typeface="Quattrocento Sans"/>
                <a:cs typeface="Quattrocento Sans"/>
                <a:sym typeface="Quattrocento Sans"/>
                <a:hlinkClick r:id="rId3"/>
              </a:rPr>
              <a:t>https://github.com/microsoft/Reactors/tree/main/workshop-resources/data-science-and-machine-learning/Data_Science_2</a:t>
            </a:r>
            <a:r>
              <a:rPr lang="en-US" sz="2600">
                <a:latin typeface="Quattrocento Sans"/>
                <a:ea typeface="Quattrocento Sans"/>
                <a:cs typeface="Quattrocento Sans"/>
                <a:sym typeface="Quattrocento Sans"/>
              </a:rPr>
              <a:t> </a:t>
            </a:r>
            <a:endParaRP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14"/>
          <p:cNvSpPr txBox="1">
            <a:spLocks noGrp="1"/>
          </p:cNvSpPr>
          <p:nvPr>
            <p:ph type="title"/>
          </p:nvPr>
        </p:nvSpPr>
        <p:spPr>
          <a:xfrm>
            <a:off x="269240" y="289512"/>
            <a:ext cx="116559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None/>
            </a:pPr>
            <a:r>
              <a:rPr lang="en-US" dirty="0"/>
              <a:t>Como </a:t>
            </a:r>
            <a:r>
              <a:rPr lang="en-US" dirty="0" err="1"/>
              <a:t>navegar</a:t>
            </a:r>
            <a:r>
              <a:rPr lang="en-US" dirty="0"/>
              <a:t> </a:t>
            </a:r>
            <a:r>
              <a:rPr lang="en-US" dirty="0" err="1"/>
              <a:t>em</a:t>
            </a:r>
            <a:r>
              <a:rPr lang="en-US" dirty="0"/>
              <a:t> Notebooks Azure</a:t>
            </a:r>
            <a:endParaRPr dirty="0"/>
          </a:p>
        </p:txBody>
      </p:sp>
      <p:sp>
        <p:nvSpPr>
          <p:cNvPr id="365" name="Google Shape;365;p14"/>
          <p:cNvSpPr txBox="1">
            <a:spLocks noGrp="1"/>
          </p:cNvSpPr>
          <p:nvPr>
            <p:ph type="body" idx="1"/>
          </p:nvPr>
        </p:nvSpPr>
        <p:spPr>
          <a:xfrm>
            <a:off x="1006500" y="5836025"/>
            <a:ext cx="10005900" cy="378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chemeClr val="dk1"/>
              </a:buClr>
              <a:buSzPts val="1260"/>
              <a:buNone/>
            </a:pPr>
            <a:r>
              <a:rPr lang="en-US" sz="1400" u="sng">
                <a:solidFill>
                  <a:schemeClr val="hlink"/>
                </a:solidFill>
                <a:latin typeface="Quattrocento Sans"/>
                <a:ea typeface="Quattrocento Sans"/>
                <a:cs typeface="Quattrocento Sans"/>
                <a:sym typeface="Quattrocento Sans"/>
                <a:hlinkClick r:id="rId3"/>
              </a:rPr>
              <a:t>https://docs.microsoft.com/en-us/learn/modules/analyze-climate-data-with-azure-notebooks/1-create-an-azure-notebook</a:t>
            </a:r>
            <a:endParaRPr sz="1400">
              <a:latin typeface="Quattrocento Sans"/>
              <a:ea typeface="Quattrocento Sans"/>
              <a:cs typeface="Quattrocento Sans"/>
              <a:sym typeface="Quattrocento Sans"/>
            </a:endParaRPr>
          </a:p>
        </p:txBody>
      </p:sp>
      <p:pic>
        <p:nvPicPr>
          <p:cNvPr id="366" name="Google Shape;366;p14" descr="Running a code cell"/>
          <p:cNvPicPr preferRelativeResize="0"/>
          <p:nvPr/>
        </p:nvPicPr>
        <p:blipFill rotWithShape="1">
          <a:blip r:embed="rId4">
            <a:alphaModFix/>
          </a:blip>
          <a:srcRect t="10031"/>
          <a:stretch/>
        </p:blipFill>
        <p:spPr>
          <a:xfrm>
            <a:off x="1464800" y="1211275"/>
            <a:ext cx="9262399" cy="4142625"/>
          </a:xfrm>
          <a:prstGeom prst="rect">
            <a:avLst/>
          </a:prstGeom>
          <a:noFill/>
          <a:ln>
            <a:noFill/>
          </a:ln>
        </p:spPr>
      </p:pic>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15"/>
          <p:cNvSpPr txBox="1">
            <a:spLocks noGrp="1"/>
          </p:cNvSpPr>
          <p:nvPr>
            <p:ph type="title"/>
          </p:nvPr>
        </p:nvSpPr>
        <p:spPr>
          <a:xfrm>
            <a:off x="422365" y="2704754"/>
            <a:ext cx="11653500" cy="7242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None/>
            </a:pPr>
            <a:r>
              <a:rPr lang="en-US" dirty="0" err="1">
                <a:solidFill>
                  <a:schemeClr val="lt1"/>
                </a:solidFill>
              </a:rPr>
              <a:t>Manipulação</a:t>
            </a:r>
            <a:r>
              <a:rPr lang="en-US" dirty="0">
                <a:solidFill>
                  <a:schemeClr val="lt1"/>
                </a:solidFill>
              </a:rPr>
              <a:t> e </a:t>
            </a:r>
            <a:r>
              <a:rPr lang="en-US" dirty="0" err="1">
                <a:solidFill>
                  <a:schemeClr val="lt1"/>
                </a:solidFill>
              </a:rPr>
              <a:t>limpeza</a:t>
            </a:r>
            <a:r>
              <a:rPr lang="en-US" dirty="0">
                <a:solidFill>
                  <a:schemeClr val="lt1"/>
                </a:solidFill>
              </a:rPr>
              <a:t> de dados</a:t>
            </a:r>
            <a:endParaRPr dirty="0">
              <a:solidFill>
                <a:schemeClr val="lt1"/>
              </a:solidFill>
            </a:endParaRP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p17"/>
          <p:cNvPicPr preferRelativeResize="0">
            <a:picLocks noGrp="1"/>
          </p:cNvPicPr>
          <p:nvPr>
            <p:ph type="pic" idx="2"/>
          </p:nvPr>
        </p:nvPicPr>
        <p:blipFill rotWithShape="1">
          <a:blip r:embed="rId3">
            <a:alphaModFix/>
          </a:blip>
          <a:srcRect/>
          <a:stretch/>
        </p:blipFill>
        <p:spPr>
          <a:xfrm>
            <a:off x="5334000" y="0"/>
            <a:ext cx="6858000" cy="6858000"/>
          </a:xfrm>
          <a:prstGeom prst="rect">
            <a:avLst/>
          </a:prstGeom>
          <a:blipFill rotWithShape="1">
            <a:blip r:embed="rId4">
              <a:alphaModFix/>
            </a:blip>
            <a:stretch>
              <a:fillRect/>
            </a:stretch>
          </a:blipFill>
          <a:ln>
            <a:noFill/>
          </a:ln>
        </p:spPr>
      </p:pic>
      <p:sp>
        <p:nvSpPr>
          <p:cNvPr id="385" name="Google Shape;385;p17"/>
          <p:cNvSpPr txBox="1">
            <a:spLocks noGrp="1"/>
          </p:cNvSpPr>
          <p:nvPr>
            <p:ph type="title"/>
          </p:nvPr>
        </p:nvSpPr>
        <p:spPr>
          <a:xfrm>
            <a:off x="457633" y="484683"/>
            <a:ext cx="4390200" cy="1451100"/>
          </a:xfrm>
          <a:prstGeom prst="rect">
            <a:avLst/>
          </a:prstGeom>
          <a:noFill/>
          <a:ln>
            <a:noFill/>
          </a:ln>
        </p:spPr>
        <p:txBody>
          <a:bodyPr spcFirstLastPara="1" wrap="square" lIns="146300" tIns="91425" rIns="146300" bIns="91425" anchor="b" anchorCtr="0">
            <a:noAutofit/>
          </a:bodyPr>
          <a:lstStyle/>
          <a:p>
            <a:pPr marL="0" lvl="0" indent="0" algn="l" rtl="0">
              <a:lnSpc>
                <a:spcPct val="90000"/>
              </a:lnSpc>
              <a:spcBef>
                <a:spcPts val="0"/>
              </a:spcBef>
              <a:spcAft>
                <a:spcPts val="0"/>
              </a:spcAft>
              <a:buNone/>
            </a:pPr>
            <a:r>
              <a:rPr lang="en-US" sz="2600" dirty="0" err="1">
                <a:solidFill>
                  <a:srgbClr val="00BCF3"/>
                </a:solidFill>
              </a:rPr>
              <a:t>Cerca</a:t>
            </a:r>
            <a:r>
              <a:rPr lang="en-US" sz="2600" dirty="0">
                <a:solidFill>
                  <a:srgbClr val="00BCF3"/>
                </a:solidFill>
              </a:rPr>
              <a:t> de 80% do tempo do </a:t>
            </a:r>
            <a:r>
              <a:rPr lang="en-US" sz="2600" dirty="0" err="1">
                <a:solidFill>
                  <a:srgbClr val="00BCF3"/>
                </a:solidFill>
              </a:rPr>
              <a:t>projeto</a:t>
            </a:r>
            <a:r>
              <a:rPr lang="en-US" sz="2600" dirty="0">
                <a:solidFill>
                  <a:srgbClr val="00BCF3"/>
                </a:solidFill>
              </a:rPr>
              <a:t> </a:t>
            </a:r>
            <a:r>
              <a:rPr lang="en-US" sz="2600" dirty="0" err="1">
                <a:solidFill>
                  <a:srgbClr val="00BCF3"/>
                </a:solidFill>
              </a:rPr>
              <a:t>geralmente</a:t>
            </a:r>
            <a:r>
              <a:rPr lang="en-US" sz="2600" dirty="0">
                <a:solidFill>
                  <a:srgbClr val="00BCF3"/>
                </a:solidFill>
              </a:rPr>
              <a:t> é </a:t>
            </a:r>
            <a:r>
              <a:rPr lang="en-US" sz="2600" dirty="0" err="1">
                <a:solidFill>
                  <a:srgbClr val="00BCF3"/>
                </a:solidFill>
              </a:rPr>
              <a:t>gasto</a:t>
            </a:r>
            <a:r>
              <a:rPr lang="en-US" sz="2600" dirty="0">
                <a:solidFill>
                  <a:srgbClr val="00BCF3"/>
                </a:solidFill>
              </a:rPr>
              <a:t> </a:t>
            </a:r>
            <a:r>
              <a:rPr lang="en-US" sz="2600" dirty="0" err="1">
                <a:solidFill>
                  <a:srgbClr val="00BCF3"/>
                </a:solidFill>
              </a:rPr>
              <a:t>limpando</a:t>
            </a:r>
            <a:r>
              <a:rPr lang="en-US" sz="2600" dirty="0">
                <a:solidFill>
                  <a:srgbClr val="00BCF3"/>
                </a:solidFill>
              </a:rPr>
              <a:t> e </a:t>
            </a:r>
            <a:r>
              <a:rPr lang="en-US" sz="2600" dirty="0" err="1">
                <a:solidFill>
                  <a:srgbClr val="00BCF3"/>
                </a:solidFill>
              </a:rPr>
              <a:t>preparando</a:t>
            </a:r>
            <a:r>
              <a:rPr lang="en-US" sz="2600" dirty="0">
                <a:solidFill>
                  <a:srgbClr val="00BCF3"/>
                </a:solidFill>
              </a:rPr>
              <a:t> dados para a </a:t>
            </a:r>
            <a:r>
              <a:rPr lang="en-US" sz="2600" dirty="0" err="1">
                <a:solidFill>
                  <a:srgbClr val="00BCF3"/>
                </a:solidFill>
              </a:rPr>
              <a:t>análise</a:t>
            </a:r>
            <a:endParaRPr sz="2600" dirty="0" err="1">
              <a:solidFill>
                <a:srgbClr val="00BCF3"/>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18"/>
          <p:cNvSpPr txBox="1">
            <a:spLocks noGrp="1"/>
          </p:cNvSpPr>
          <p:nvPr>
            <p:ph type="title"/>
          </p:nvPr>
        </p:nvSpPr>
        <p:spPr>
          <a:xfrm>
            <a:off x="269240" y="289512"/>
            <a:ext cx="116559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None/>
            </a:pPr>
            <a:r>
              <a:rPr lang="en-US" dirty="0" err="1"/>
              <a:t>Explorando</a:t>
            </a:r>
            <a:r>
              <a:rPr lang="en-US" dirty="0"/>
              <a:t> </a:t>
            </a:r>
            <a:r>
              <a:rPr lang="en-US" dirty="0" err="1"/>
              <a:t>informações</a:t>
            </a:r>
            <a:r>
              <a:rPr lang="en-US" dirty="0"/>
              <a:t> do </a:t>
            </a:r>
            <a:r>
              <a:rPr lang="en-US" dirty="0" err="1"/>
              <a:t>DataFrame</a:t>
            </a:r>
            <a:endParaRPr dirty="0" err="1"/>
          </a:p>
        </p:txBody>
      </p:sp>
      <p:sp>
        <p:nvSpPr>
          <p:cNvPr id="395" name="Google Shape;395;p18"/>
          <p:cNvSpPr txBox="1"/>
          <p:nvPr/>
        </p:nvSpPr>
        <p:spPr>
          <a:xfrm>
            <a:off x="592264" y="1690688"/>
            <a:ext cx="3200400" cy="8238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60"/>
              <a:buFont typeface="Noto Sans Symbols"/>
              <a:buNone/>
            </a:pPr>
            <a:r>
              <a:rPr lang="en-US" sz="1400">
                <a:solidFill>
                  <a:schemeClr val="dk1"/>
                </a:solidFill>
                <a:latin typeface="Quattrocento Sans"/>
                <a:ea typeface="Quattrocento Sans"/>
                <a:cs typeface="Quattrocento Sans"/>
                <a:sym typeface="Quattrocento Sans"/>
              </a:rPr>
              <a:t>DataFrame.info</a:t>
            </a:r>
            <a:endParaRPr/>
          </a:p>
        </p:txBody>
      </p:sp>
      <p:pic>
        <p:nvPicPr>
          <p:cNvPr id="396" name="Google Shape;396;p18"/>
          <p:cNvPicPr preferRelativeResize="0"/>
          <p:nvPr/>
        </p:nvPicPr>
        <p:blipFill rotWithShape="1">
          <a:blip r:embed="rId3">
            <a:alphaModFix/>
          </a:blip>
          <a:srcRect/>
          <a:stretch/>
        </p:blipFill>
        <p:spPr>
          <a:xfrm>
            <a:off x="592264" y="2739413"/>
            <a:ext cx="3040549" cy="1804480"/>
          </a:xfrm>
          <a:prstGeom prst="rect">
            <a:avLst/>
          </a:prstGeom>
          <a:noFill/>
          <a:ln>
            <a:noFill/>
          </a:ln>
        </p:spPr>
      </p:pic>
      <p:sp>
        <p:nvSpPr>
          <p:cNvPr id="397" name="Google Shape;397;p18"/>
          <p:cNvSpPr txBox="1"/>
          <p:nvPr/>
        </p:nvSpPr>
        <p:spPr>
          <a:xfrm>
            <a:off x="3771906" y="1681163"/>
            <a:ext cx="3200400" cy="8238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chemeClr val="dk1"/>
              </a:buClr>
              <a:buSzPts val="1260"/>
              <a:buFont typeface="Noto Sans Symbols"/>
              <a:buNone/>
            </a:pPr>
            <a:r>
              <a:rPr lang="en-US" sz="1400">
                <a:solidFill>
                  <a:schemeClr val="dk1"/>
                </a:solidFill>
                <a:latin typeface="Quattrocento Sans"/>
                <a:ea typeface="Quattrocento Sans"/>
                <a:cs typeface="Quattrocento Sans"/>
                <a:sym typeface="Quattrocento Sans"/>
              </a:rPr>
              <a:t>DataFrame.head</a:t>
            </a:r>
            <a:endParaRPr/>
          </a:p>
        </p:txBody>
      </p:sp>
      <p:pic>
        <p:nvPicPr>
          <p:cNvPr id="398" name="Google Shape;398;p18"/>
          <p:cNvPicPr preferRelativeResize="0"/>
          <p:nvPr/>
        </p:nvPicPr>
        <p:blipFill rotWithShape="1">
          <a:blip r:embed="rId4">
            <a:alphaModFix/>
          </a:blip>
          <a:srcRect/>
          <a:stretch/>
        </p:blipFill>
        <p:spPr>
          <a:xfrm>
            <a:off x="3697034" y="2763797"/>
            <a:ext cx="3906731" cy="1690972"/>
          </a:xfrm>
          <a:prstGeom prst="rect">
            <a:avLst/>
          </a:prstGeom>
          <a:noFill/>
          <a:ln>
            <a:noFill/>
          </a:ln>
        </p:spPr>
      </p:pic>
      <p:pic>
        <p:nvPicPr>
          <p:cNvPr id="399" name="Google Shape;399;p18"/>
          <p:cNvPicPr preferRelativeResize="0"/>
          <p:nvPr/>
        </p:nvPicPr>
        <p:blipFill rotWithShape="1">
          <a:blip r:embed="rId5">
            <a:alphaModFix/>
          </a:blip>
          <a:srcRect/>
          <a:stretch/>
        </p:blipFill>
        <p:spPr>
          <a:xfrm>
            <a:off x="7667986" y="2763797"/>
            <a:ext cx="4097034" cy="1690972"/>
          </a:xfrm>
          <a:prstGeom prst="rect">
            <a:avLst/>
          </a:prstGeom>
          <a:noFill/>
          <a:ln>
            <a:noFill/>
          </a:ln>
        </p:spPr>
      </p:pic>
      <p:sp>
        <p:nvSpPr>
          <p:cNvPr id="400" name="Google Shape;400;p18"/>
          <p:cNvSpPr txBox="1"/>
          <p:nvPr/>
        </p:nvSpPr>
        <p:spPr>
          <a:xfrm>
            <a:off x="7603765" y="1681163"/>
            <a:ext cx="3200400" cy="8238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1400"/>
              <a:buFont typeface="Arial"/>
              <a:buNone/>
            </a:pPr>
            <a:r>
              <a:rPr lang="en-US" sz="1400" b="0">
                <a:solidFill>
                  <a:schemeClr val="dk1"/>
                </a:solidFill>
                <a:latin typeface="Quattrocento Sans"/>
                <a:ea typeface="Quattrocento Sans"/>
                <a:cs typeface="Quattrocento Sans"/>
                <a:sym typeface="Quattrocento Sans"/>
              </a:rPr>
              <a:t>DataFrame.tail</a:t>
            </a:r>
            <a:endParaRP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9"/>
          <p:cNvSpPr txBox="1">
            <a:spLocks noGrp="1"/>
          </p:cNvSpPr>
          <p:nvPr>
            <p:ph type="title"/>
          </p:nvPr>
        </p:nvSpPr>
        <p:spPr>
          <a:xfrm>
            <a:off x="269240" y="289512"/>
            <a:ext cx="116559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None/>
            </a:pPr>
            <a:r>
              <a:rPr lang="en-US"/>
              <a:t>Lidando com dados ausentes</a:t>
            </a:r>
            <a:endParaRPr/>
          </a:p>
        </p:txBody>
      </p:sp>
      <p:sp>
        <p:nvSpPr>
          <p:cNvPr id="410" name="Google Shape;410;p19"/>
          <p:cNvSpPr txBox="1">
            <a:spLocks noGrp="1"/>
          </p:cNvSpPr>
          <p:nvPr>
            <p:ph type="body" idx="1"/>
          </p:nvPr>
        </p:nvSpPr>
        <p:spPr>
          <a:xfrm>
            <a:off x="1270929" y="1284394"/>
            <a:ext cx="3860700" cy="7437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chemeClr val="dk1"/>
              </a:buClr>
              <a:buSzPts val="1260"/>
              <a:buNone/>
            </a:pPr>
            <a:r>
              <a:rPr lang="en-US" sz="1400">
                <a:latin typeface="Quattrocento Sans"/>
                <a:ea typeface="Quattrocento Sans"/>
                <a:cs typeface="Quattrocento Sans"/>
                <a:sym typeface="Quattrocento Sans"/>
              </a:rPr>
              <a:t>Python null → None</a:t>
            </a:r>
            <a:endParaRPr/>
          </a:p>
          <a:p>
            <a:pPr marL="0" lvl="0" indent="0" algn="l" rtl="0">
              <a:lnSpc>
                <a:spcPct val="90000"/>
              </a:lnSpc>
              <a:spcBef>
                <a:spcPts val="1280"/>
              </a:spcBef>
              <a:spcAft>
                <a:spcPts val="0"/>
              </a:spcAft>
              <a:buClr>
                <a:schemeClr val="dk1"/>
              </a:buClr>
              <a:buSzPts val="1260"/>
              <a:buNone/>
            </a:pPr>
            <a:r>
              <a:rPr lang="en-US" sz="1400">
                <a:latin typeface="Quattrocento Sans"/>
                <a:ea typeface="Quattrocento Sans"/>
                <a:cs typeface="Quattrocento Sans"/>
                <a:sym typeface="Quattrocento Sans"/>
              </a:rPr>
              <a:t>NumPy/pandas null →  NaN</a:t>
            </a:r>
            <a:endParaRPr/>
          </a:p>
        </p:txBody>
      </p:sp>
      <p:pic>
        <p:nvPicPr>
          <p:cNvPr id="411" name="Google Shape;411;p19"/>
          <p:cNvPicPr preferRelativeResize="0"/>
          <p:nvPr/>
        </p:nvPicPr>
        <p:blipFill rotWithShape="1">
          <a:blip r:embed="rId3">
            <a:alphaModFix/>
          </a:blip>
          <a:srcRect/>
          <a:stretch/>
        </p:blipFill>
        <p:spPr>
          <a:xfrm>
            <a:off x="1061067" y="2028187"/>
            <a:ext cx="7152381" cy="885714"/>
          </a:xfrm>
          <a:prstGeom prst="rect">
            <a:avLst/>
          </a:prstGeom>
          <a:noFill/>
          <a:ln>
            <a:noFill/>
          </a:ln>
        </p:spPr>
      </p:pic>
      <p:pic>
        <p:nvPicPr>
          <p:cNvPr id="412" name="Google Shape;412;p19"/>
          <p:cNvPicPr preferRelativeResize="0"/>
          <p:nvPr/>
        </p:nvPicPr>
        <p:blipFill rotWithShape="1">
          <a:blip r:embed="rId4">
            <a:alphaModFix/>
          </a:blip>
          <a:srcRect/>
          <a:stretch/>
        </p:blipFill>
        <p:spPr>
          <a:xfrm>
            <a:off x="1061067" y="2906418"/>
            <a:ext cx="1666667" cy="3419048"/>
          </a:xfrm>
          <a:prstGeom prst="rect">
            <a:avLst/>
          </a:prstGeom>
          <a:noFill/>
          <a:ln>
            <a:noFill/>
          </a:ln>
        </p:spPr>
      </p:pic>
      <p:pic>
        <p:nvPicPr>
          <p:cNvPr id="413" name="Google Shape;413;p19"/>
          <p:cNvPicPr preferRelativeResize="0"/>
          <p:nvPr/>
        </p:nvPicPr>
        <p:blipFill rotWithShape="1">
          <a:blip r:embed="rId5">
            <a:alphaModFix/>
          </a:blip>
          <a:srcRect/>
          <a:stretch/>
        </p:blipFill>
        <p:spPr>
          <a:xfrm>
            <a:off x="2727734" y="2910810"/>
            <a:ext cx="2904762" cy="3476190"/>
          </a:xfrm>
          <a:prstGeom prst="rect">
            <a:avLst/>
          </a:prstGeom>
          <a:noFill/>
          <a:ln>
            <a:noFill/>
          </a:ln>
        </p:spPr>
      </p:pic>
      <p:pic>
        <p:nvPicPr>
          <p:cNvPr id="414" name="Google Shape;414;p19"/>
          <p:cNvPicPr preferRelativeResize="0"/>
          <p:nvPr/>
        </p:nvPicPr>
        <p:blipFill rotWithShape="1">
          <a:blip r:embed="rId6">
            <a:alphaModFix/>
          </a:blip>
          <a:srcRect/>
          <a:stretch/>
        </p:blipFill>
        <p:spPr>
          <a:xfrm>
            <a:off x="5632496" y="2913900"/>
            <a:ext cx="3020000" cy="2540000"/>
          </a:xfrm>
          <a:prstGeom prst="rect">
            <a:avLst/>
          </a:prstGeom>
          <a:noFill/>
          <a:ln>
            <a:noFill/>
          </a:ln>
        </p:spPr>
      </p:pic>
      <p:pic>
        <p:nvPicPr>
          <p:cNvPr id="415" name="Google Shape;415;p19"/>
          <p:cNvPicPr preferRelativeResize="0"/>
          <p:nvPr/>
        </p:nvPicPr>
        <p:blipFill rotWithShape="1">
          <a:blip r:embed="rId7">
            <a:alphaModFix/>
          </a:blip>
          <a:srcRect/>
          <a:stretch/>
        </p:blipFill>
        <p:spPr>
          <a:xfrm>
            <a:off x="8652496" y="2930168"/>
            <a:ext cx="3057143" cy="3419048"/>
          </a:xfrm>
          <a:prstGeom prst="rect">
            <a:avLst/>
          </a:prstGeom>
          <a:noFill/>
          <a:ln>
            <a:noFill/>
          </a:ln>
        </p:spPr>
      </p:pic>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0"/>
          <p:cNvSpPr txBox="1">
            <a:spLocks noGrp="1"/>
          </p:cNvSpPr>
          <p:nvPr>
            <p:ph type="title"/>
          </p:nvPr>
        </p:nvSpPr>
        <p:spPr>
          <a:xfrm>
            <a:off x="269240" y="289512"/>
            <a:ext cx="116559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None/>
            </a:pPr>
            <a:r>
              <a:rPr lang="en-US"/>
              <a:t>Removendo dados duplicados</a:t>
            </a:r>
            <a:endParaRPr/>
          </a:p>
        </p:txBody>
      </p:sp>
      <p:sp>
        <p:nvSpPr>
          <p:cNvPr id="425" name="Google Shape;425;p20"/>
          <p:cNvSpPr txBox="1">
            <a:spLocks noGrp="1"/>
          </p:cNvSpPr>
          <p:nvPr>
            <p:ph type="body" idx="1"/>
          </p:nvPr>
        </p:nvSpPr>
        <p:spPr>
          <a:xfrm>
            <a:off x="1095601" y="1211268"/>
            <a:ext cx="3062400" cy="7437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1280"/>
              </a:spcBef>
              <a:spcAft>
                <a:spcPts val="0"/>
              </a:spcAft>
              <a:buNone/>
            </a:pPr>
            <a:r>
              <a:rPr lang="en-US" sz="1400">
                <a:latin typeface="Quattrocento Sans"/>
                <a:ea typeface="Quattrocento Sans"/>
                <a:cs typeface="Quattrocento Sans"/>
                <a:sym typeface="Quattrocento Sans"/>
              </a:rPr>
              <a:t>Identificando duplicatas</a:t>
            </a:r>
            <a:endParaRPr sz="1400">
              <a:latin typeface="Quattrocento Sans"/>
              <a:ea typeface="Quattrocento Sans"/>
              <a:cs typeface="Quattrocento Sans"/>
              <a:sym typeface="Quattrocento Sans"/>
            </a:endParaRPr>
          </a:p>
          <a:p>
            <a:pPr marL="0" lvl="0" indent="0" algn="l" rtl="0">
              <a:lnSpc>
                <a:spcPct val="90000"/>
              </a:lnSpc>
              <a:spcBef>
                <a:spcPts val="1280"/>
              </a:spcBef>
              <a:spcAft>
                <a:spcPts val="0"/>
              </a:spcAft>
              <a:buNone/>
            </a:pPr>
            <a:r>
              <a:rPr lang="en-US" sz="1400">
                <a:latin typeface="Quattrocento Sans"/>
                <a:ea typeface="Quattrocento Sans"/>
                <a:cs typeface="Quattrocento Sans"/>
                <a:sym typeface="Quattrocento Sans"/>
              </a:rPr>
              <a:t>Descartando duplicatas</a:t>
            </a:r>
            <a:endParaRPr sz="1400">
              <a:latin typeface="Quattrocento Sans"/>
              <a:ea typeface="Quattrocento Sans"/>
              <a:cs typeface="Quattrocento Sans"/>
              <a:sym typeface="Quattrocento Sans"/>
            </a:endParaRPr>
          </a:p>
          <a:p>
            <a:pPr marL="0" lvl="0" indent="0" algn="l" rtl="0">
              <a:lnSpc>
                <a:spcPct val="90000"/>
              </a:lnSpc>
              <a:spcBef>
                <a:spcPts val="1280"/>
              </a:spcBef>
              <a:spcAft>
                <a:spcPts val="0"/>
              </a:spcAft>
              <a:buClr>
                <a:schemeClr val="dk1"/>
              </a:buClr>
              <a:buSzPts val="1260"/>
              <a:buNone/>
            </a:pPr>
            <a:endParaRPr sz="1400">
              <a:latin typeface="Quattrocento Sans"/>
              <a:ea typeface="Quattrocento Sans"/>
              <a:cs typeface="Quattrocento Sans"/>
              <a:sym typeface="Quattrocento Sans"/>
            </a:endParaRPr>
          </a:p>
        </p:txBody>
      </p:sp>
      <p:pic>
        <p:nvPicPr>
          <p:cNvPr id="426" name="Google Shape;426;p20"/>
          <p:cNvPicPr preferRelativeResize="0"/>
          <p:nvPr/>
        </p:nvPicPr>
        <p:blipFill rotWithShape="1">
          <a:blip r:embed="rId3">
            <a:alphaModFix/>
          </a:blip>
          <a:srcRect/>
          <a:stretch/>
        </p:blipFill>
        <p:spPr>
          <a:xfrm>
            <a:off x="1046276" y="2534210"/>
            <a:ext cx="3291429" cy="3100952"/>
          </a:xfrm>
          <a:prstGeom prst="rect">
            <a:avLst/>
          </a:prstGeom>
          <a:noFill/>
          <a:ln>
            <a:noFill/>
          </a:ln>
        </p:spPr>
      </p:pic>
      <p:pic>
        <p:nvPicPr>
          <p:cNvPr id="427" name="Google Shape;427;p20"/>
          <p:cNvPicPr preferRelativeResize="0"/>
          <p:nvPr/>
        </p:nvPicPr>
        <p:blipFill rotWithShape="1">
          <a:blip r:embed="rId4">
            <a:alphaModFix/>
          </a:blip>
          <a:srcRect/>
          <a:stretch/>
        </p:blipFill>
        <p:spPr>
          <a:xfrm>
            <a:off x="4450285" y="2534210"/>
            <a:ext cx="3291429" cy="2262857"/>
          </a:xfrm>
          <a:prstGeom prst="rect">
            <a:avLst/>
          </a:prstGeom>
          <a:noFill/>
          <a:ln>
            <a:noFill/>
          </a:ln>
        </p:spPr>
      </p:pic>
      <p:pic>
        <p:nvPicPr>
          <p:cNvPr id="428" name="Google Shape;428;p20"/>
          <p:cNvPicPr preferRelativeResize="0"/>
          <p:nvPr/>
        </p:nvPicPr>
        <p:blipFill rotWithShape="1">
          <a:blip r:embed="rId5">
            <a:alphaModFix/>
          </a:blip>
          <a:srcRect/>
          <a:stretch/>
        </p:blipFill>
        <p:spPr>
          <a:xfrm>
            <a:off x="7854294" y="2534210"/>
            <a:ext cx="3314286" cy="2293334"/>
          </a:xfrm>
          <a:prstGeom prst="rect">
            <a:avLst/>
          </a:prstGeom>
          <a:noFill/>
          <a:ln>
            <a:noFill/>
          </a:ln>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1"/>
          <p:cNvSpPr txBox="1">
            <a:spLocks noGrp="1"/>
          </p:cNvSpPr>
          <p:nvPr>
            <p:ph type="title"/>
          </p:nvPr>
        </p:nvSpPr>
        <p:spPr>
          <a:xfrm>
            <a:off x="269240" y="289512"/>
            <a:ext cx="116559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None/>
            </a:pPr>
            <a:r>
              <a:rPr lang="en-US"/>
              <a:t>Combinando conjuntos de dados (datasets)</a:t>
            </a:r>
            <a:endParaRPr/>
          </a:p>
        </p:txBody>
      </p:sp>
      <p:sp>
        <p:nvSpPr>
          <p:cNvPr id="438" name="Google Shape;438;p21"/>
          <p:cNvSpPr txBox="1">
            <a:spLocks noGrp="1"/>
          </p:cNvSpPr>
          <p:nvPr>
            <p:ph type="body" idx="1"/>
          </p:nvPr>
        </p:nvSpPr>
        <p:spPr>
          <a:xfrm>
            <a:off x="2185126" y="3027392"/>
            <a:ext cx="2940600" cy="378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chemeClr val="dk1"/>
              </a:buClr>
              <a:buSzPts val="1260"/>
              <a:buNone/>
            </a:pPr>
            <a:r>
              <a:rPr lang="en-US" sz="1400">
                <a:latin typeface="Quattrocento Sans"/>
                <a:ea typeface="Quattrocento Sans"/>
                <a:cs typeface="Quattrocento Sans"/>
                <a:sym typeface="Quattrocento Sans"/>
              </a:rPr>
              <a:t>Concatenação em NumPy:</a:t>
            </a:r>
            <a:endParaRPr/>
          </a:p>
        </p:txBody>
      </p:sp>
      <p:pic>
        <p:nvPicPr>
          <p:cNvPr id="439" name="Google Shape;439;p21"/>
          <p:cNvPicPr preferRelativeResize="0"/>
          <p:nvPr/>
        </p:nvPicPr>
        <p:blipFill rotWithShape="1">
          <a:blip r:embed="rId3">
            <a:alphaModFix/>
          </a:blip>
          <a:srcRect/>
          <a:stretch/>
        </p:blipFill>
        <p:spPr>
          <a:xfrm>
            <a:off x="5602215" y="1862666"/>
            <a:ext cx="3699181" cy="510232"/>
          </a:xfrm>
          <a:prstGeom prst="rect">
            <a:avLst/>
          </a:prstGeom>
          <a:noFill/>
          <a:ln>
            <a:noFill/>
          </a:ln>
        </p:spPr>
      </p:pic>
      <p:pic>
        <p:nvPicPr>
          <p:cNvPr id="440" name="Google Shape;440;p21"/>
          <p:cNvPicPr preferRelativeResize="0"/>
          <p:nvPr/>
        </p:nvPicPr>
        <p:blipFill rotWithShape="1">
          <a:blip r:embed="rId4">
            <a:alphaModFix/>
          </a:blip>
          <a:srcRect/>
          <a:stretch/>
        </p:blipFill>
        <p:spPr>
          <a:xfrm>
            <a:off x="5599639" y="2960571"/>
            <a:ext cx="4092637" cy="644510"/>
          </a:xfrm>
          <a:prstGeom prst="rect">
            <a:avLst/>
          </a:prstGeom>
          <a:noFill/>
          <a:ln>
            <a:noFill/>
          </a:ln>
        </p:spPr>
      </p:pic>
      <p:pic>
        <p:nvPicPr>
          <p:cNvPr id="441" name="Google Shape;441;p21"/>
          <p:cNvPicPr preferRelativeResize="0"/>
          <p:nvPr/>
        </p:nvPicPr>
        <p:blipFill rotWithShape="1">
          <a:blip r:embed="rId5">
            <a:alphaModFix/>
          </a:blip>
          <a:srcRect/>
          <a:stretch/>
        </p:blipFill>
        <p:spPr>
          <a:xfrm>
            <a:off x="5599639" y="3744295"/>
            <a:ext cx="4244586" cy="668439"/>
          </a:xfrm>
          <a:prstGeom prst="rect">
            <a:avLst/>
          </a:prstGeom>
          <a:noFill/>
          <a:ln>
            <a:noFill/>
          </a:ln>
        </p:spPr>
      </p:pic>
      <p:pic>
        <p:nvPicPr>
          <p:cNvPr id="442" name="Google Shape;442;p21"/>
          <p:cNvPicPr preferRelativeResize="0"/>
          <p:nvPr/>
        </p:nvPicPr>
        <p:blipFill rotWithShape="1">
          <a:blip r:embed="rId6">
            <a:alphaModFix/>
          </a:blip>
          <a:srcRect/>
          <a:stretch/>
        </p:blipFill>
        <p:spPr>
          <a:xfrm>
            <a:off x="5599639" y="4613176"/>
            <a:ext cx="5393492" cy="506571"/>
          </a:xfrm>
          <a:prstGeom prst="rect">
            <a:avLst/>
          </a:prstGeom>
          <a:noFill/>
          <a:ln>
            <a:noFill/>
          </a:ln>
        </p:spPr>
      </p:pic>
      <p:sp>
        <p:nvSpPr>
          <p:cNvPr id="443" name="Google Shape;443;p21"/>
          <p:cNvSpPr txBox="1"/>
          <p:nvPr/>
        </p:nvSpPr>
        <p:spPr>
          <a:xfrm>
            <a:off x="2185126" y="1862666"/>
            <a:ext cx="5393400" cy="1007400"/>
          </a:xfrm>
          <a:prstGeom prst="rect">
            <a:avLst/>
          </a:prstGeom>
          <a:noFill/>
          <a:ln>
            <a:noFill/>
          </a:ln>
        </p:spPr>
        <p:txBody>
          <a:bodyPr spcFirstLastPara="1" wrap="square" lIns="146300" tIns="91425" rIns="146300" bIns="91425" anchor="t" anchorCtr="0">
            <a:noAutofit/>
          </a:bodyPr>
          <a:lstStyle/>
          <a:p>
            <a:pPr marL="0" marR="0" lvl="0" indent="0" algn="l" rtl="0">
              <a:lnSpc>
                <a:spcPct val="90000"/>
              </a:lnSpc>
              <a:spcBef>
                <a:spcPts val="0"/>
              </a:spcBef>
              <a:spcAft>
                <a:spcPts val="0"/>
              </a:spcAft>
              <a:buClr>
                <a:schemeClr val="dk1"/>
              </a:buClr>
              <a:buSzPts val="1260"/>
              <a:buFont typeface="Noto Sans Symbols"/>
              <a:buNone/>
            </a:pPr>
            <a:r>
              <a:rPr lang="en-US">
                <a:solidFill>
                  <a:schemeClr val="dk1"/>
                </a:solidFill>
                <a:latin typeface="Quattrocento Sans"/>
                <a:ea typeface="Quattrocento Sans"/>
                <a:cs typeface="Quattrocento Sans"/>
                <a:sym typeface="Quattrocento Sans"/>
              </a:rPr>
              <a:t>Tipos de Joins</a:t>
            </a:r>
            <a:r>
              <a:rPr lang="en-US" sz="1400" b="0" i="0">
                <a:solidFill>
                  <a:schemeClr val="dk1"/>
                </a:solidFill>
                <a:latin typeface="Quattrocento Sans"/>
                <a:ea typeface="Quattrocento Sans"/>
                <a:cs typeface="Quattrocento Sans"/>
                <a:sym typeface="Quattrocento Sans"/>
              </a:rPr>
              <a:t>:</a:t>
            </a:r>
            <a:endParaRPr/>
          </a:p>
          <a:p>
            <a:pPr marL="0" marR="0" lvl="0" indent="0" algn="l" rtl="0">
              <a:lnSpc>
                <a:spcPct val="90000"/>
              </a:lnSpc>
              <a:spcBef>
                <a:spcPts val="1160"/>
              </a:spcBef>
              <a:spcAft>
                <a:spcPts val="0"/>
              </a:spcAft>
              <a:buClr>
                <a:schemeClr val="dk1"/>
              </a:buClr>
              <a:buSzPts val="720"/>
              <a:buFont typeface="Noto Sans Symbols"/>
              <a:buNone/>
            </a:pPr>
            <a:endParaRPr sz="800" b="0" i="0">
              <a:solidFill>
                <a:schemeClr val="dk1"/>
              </a:solidFill>
              <a:latin typeface="Quattrocento Sans"/>
              <a:ea typeface="Quattrocento Sans"/>
              <a:cs typeface="Quattrocento Sans"/>
              <a:sym typeface="Quattrocento Sans"/>
            </a:endParaRPr>
          </a:p>
          <a:p>
            <a:pPr marL="509846" marR="0" lvl="1" indent="-285750" algn="l" rtl="0">
              <a:lnSpc>
                <a:spcPct val="90000"/>
              </a:lnSpc>
              <a:spcBef>
                <a:spcPts val="1280"/>
              </a:spcBef>
              <a:spcAft>
                <a:spcPts val="0"/>
              </a:spcAft>
              <a:buClr>
                <a:schemeClr val="dk1"/>
              </a:buClr>
              <a:buSzPts val="1260"/>
              <a:buFont typeface="Arial"/>
              <a:buChar char="•"/>
            </a:pPr>
            <a:r>
              <a:rPr lang="en-US">
                <a:solidFill>
                  <a:schemeClr val="dk1"/>
                </a:solidFill>
                <a:latin typeface="Quattrocento Sans"/>
                <a:ea typeface="Quattrocento Sans"/>
                <a:cs typeface="Quattrocento Sans"/>
                <a:sym typeface="Quattrocento Sans"/>
              </a:rPr>
              <a:t>um-para-um, vários-para-um, vários-para-vários</a:t>
            </a:r>
            <a:endParaRPr/>
          </a:p>
        </p:txBody>
      </p:sp>
      <p:sp>
        <p:nvSpPr>
          <p:cNvPr id="444" name="Google Shape;444;p21"/>
          <p:cNvSpPr txBox="1"/>
          <p:nvPr/>
        </p:nvSpPr>
        <p:spPr>
          <a:xfrm>
            <a:off x="2185126" y="3845361"/>
            <a:ext cx="3172500" cy="378600"/>
          </a:xfrm>
          <a:prstGeom prst="rect">
            <a:avLst/>
          </a:prstGeom>
          <a:noFill/>
          <a:ln>
            <a:noFill/>
          </a:ln>
        </p:spPr>
        <p:txBody>
          <a:bodyPr spcFirstLastPara="1" wrap="square" lIns="146300" tIns="91425" rIns="146300" bIns="91425" anchor="t" anchorCtr="0">
            <a:noAutofit/>
          </a:bodyPr>
          <a:lstStyle/>
          <a:p>
            <a:pPr marL="0" marR="0" lvl="0" indent="0" algn="l" rtl="0">
              <a:lnSpc>
                <a:spcPct val="90000"/>
              </a:lnSpc>
              <a:spcBef>
                <a:spcPts val="0"/>
              </a:spcBef>
              <a:spcAft>
                <a:spcPts val="0"/>
              </a:spcAft>
              <a:buClr>
                <a:schemeClr val="dk1"/>
              </a:buClr>
              <a:buSzPts val="1260"/>
              <a:buFont typeface="Noto Sans Symbols"/>
              <a:buNone/>
            </a:pPr>
            <a:r>
              <a:rPr lang="en-US">
                <a:solidFill>
                  <a:schemeClr val="dk1"/>
                </a:solidFill>
                <a:latin typeface="Quattrocento Sans"/>
                <a:ea typeface="Quattrocento Sans"/>
                <a:cs typeface="Quattrocento Sans"/>
                <a:sym typeface="Quattrocento Sans"/>
              </a:rPr>
              <a:t>Concatenação</a:t>
            </a:r>
            <a:r>
              <a:rPr lang="en-US" sz="1400" b="0" i="0">
                <a:solidFill>
                  <a:schemeClr val="dk1"/>
                </a:solidFill>
                <a:latin typeface="Quattrocento Sans"/>
                <a:ea typeface="Quattrocento Sans"/>
                <a:cs typeface="Quattrocento Sans"/>
                <a:sym typeface="Quattrocento Sans"/>
              </a:rPr>
              <a:t> </a:t>
            </a:r>
            <a:r>
              <a:rPr lang="en-US">
                <a:solidFill>
                  <a:schemeClr val="dk1"/>
                </a:solidFill>
                <a:latin typeface="Quattrocento Sans"/>
                <a:ea typeface="Quattrocento Sans"/>
                <a:cs typeface="Quattrocento Sans"/>
                <a:sym typeface="Quattrocento Sans"/>
              </a:rPr>
              <a:t>em</a:t>
            </a:r>
            <a:r>
              <a:rPr lang="en-US" sz="1400" b="0" i="0">
                <a:solidFill>
                  <a:schemeClr val="dk1"/>
                </a:solidFill>
                <a:latin typeface="Quattrocento Sans"/>
                <a:ea typeface="Quattrocento Sans"/>
                <a:cs typeface="Quattrocento Sans"/>
                <a:sym typeface="Quattrocento Sans"/>
              </a:rPr>
              <a:t> </a:t>
            </a:r>
            <a:r>
              <a:rPr lang="en-US">
                <a:solidFill>
                  <a:schemeClr val="dk1"/>
                </a:solidFill>
                <a:latin typeface="Quattrocento Sans"/>
                <a:ea typeface="Quattrocento Sans"/>
                <a:cs typeface="Quattrocento Sans"/>
                <a:sym typeface="Quattrocento Sans"/>
              </a:rPr>
              <a:t>P</a:t>
            </a:r>
            <a:r>
              <a:rPr lang="en-US" sz="1400" b="0" i="0">
                <a:solidFill>
                  <a:schemeClr val="dk1"/>
                </a:solidFill>
                <a:latin typeface="Quattrocento Sans"/>
                <a:ea typeface="Quattrocento Sans"/>
                <a:cs typeface="Quattrocento Sans"/>
                <a:sym typeface="Quattrocento Sans"/>
              </a:rPr>
              <a:t>andas:</a:t>
            </a:r>
            <a:endParaRPr/>
          </a:p>
        </p:txBody>
      </p:sp>
      <p:sp>
        <p:nvSpPr>
          <p:cNvPr id="445" name="Google Shape;445;p21"/>
          <p:cNvSpPr txBox="1"/>
          <p:nvPr/>
        </p:nvSpPr>
        <p:spPr>
          <a:xfrm>
            <a:off x="2185126" y="4663330"/>
            <a:ext cx="3172500" cy="378600"/>
          </a:xfrm>
          <a:prstGeom prst="rect">
            <a:avLst/>
          </a:prstGeom>
          <a:noFill/>
          <a:ln>
            <a:noFill/>
          </a:ln>
        </p:spPr>
        <p:txBody>
          <a:bodyPr spcFirstLastPara="1" wrap="square" lIns="146300" tIns="91425" rIns="146300" bIns="91425" anchor="t" anchorCtr="0">
            <a:noAutofit/>
          </a:bodyPr>
          <a:lstStyle/>
          <a:p>
            <a:pPr marL="0" marR="0" lvl="0" indent="0" algn="l" rtl="0">
              <a:lnSpc>
                <a:spcPct val="90000"/>
              </a:lnSpc>
              <a:spcBef>
                <a:spcPts val="0"/>
              </a:spcBef>
              <a:spcAft>
                <a:spcPts val="0"/>
              </a:spcAft>
              <a:buClr>
                <a:schemeClr val="dk1"/>
              </a:buClr>
              <a:buSzPts val="1260"/>
              <a:buFont typeface="Noto Sans Symbols"/>
              <a:buNone/>
            </a:pPr>
            <a:r>
              <a:rPr lang="en-US">
                <a:solidFill>
                  <a:schemeClr val="dk1"/>
                </a:solidFill>
                <a:latin typeface="Quattrocento Sans"/>
                <a:ea typeface="Quattrocento Sans"/>
                <a:cs typeface="Quattrocento Sans"/>
                <a:sym typeface="Quattrocento Sans"/>
              </a:rPr>
              <a:t>Concatenação</a:t>
            </a:r>
            <a:r>
              <a:rPr lang="en-US" sz="1400" b="0" i="0">
                <a:solidFill>
                  <a:schemeClr val="dk1"/>
                </a:solidFill>
                <a:latin typeface="Quattrocento Sans"/>
                <a:ea typeface="Quattrocento Sans"/>
                <a:cs typeface="Quattrocento Sans"/>
                <a:sym typeface="Quattrocento Sans"/>
              </a:rPr>
              <a:t> </a:t>
            </a:r>
            <a:r>
              <a:rPr lang="en-US">
                <a:solidFill>
                  <a:schemeClr val="dk1"/>
                </a:solidFill>
                <a:latin typeface="Quattrocento Sans"/>
                <a:ea typeface="Quattrocento Sans"/>
                <a:cs typeface="Quattrocento Sans"/>
                <a:sym typeface="Quattrocento Sans"/>
              </a:rPr>
              <a:t>com</a:t>
            </a:r>
            <a:r>
              <a:rPr lang="en-US" sz="1400" b="0" i="0">
                <a:solidFill>
                  <a:schemeClr val="dk1"/>
                </a:solidFill>
                <a:latin typeface="Quattrocento Sans"/>
                <a:ea typeface="Quattrocento Sans"/>
                <a:cs typeface="Quattrocento Sans"/>
                <a:sym typeface="Quattrocento Sans"/>
              </a:rPr>
              <a:t> </a:t>
            </a:r>
            <a:r>
              <a:rPr lang="en-US">
                <a:solidFill>
                  <a:schemeClr val="dk1"/>
                </a:solidFill>
                <a:latin typeface="Quattrocento Sans"/>
                <a:ea typeface="Quattrocento Sans"/>
                <a:cs typeface="Quattrocento Sans"/>
                <a:sym typeface="Quattrocento Sans"/>
              </a:rPr>
              <a:t>J</a:t>
            </a:r>
            <a:r>
              <a:rPr lang="en-US" sz="1400" b="0" i="0">
                <a:solidFill>
                  <a:schemeClr val="dk1"/>
                </a:solidFill>
                <a:latin typeface="Quattrocento Sans"/>
                <a:ea typeface="Quattrocento Sans"/>
                <a:cs typeface="Quattrocento Sans"/>
                <a:sym typeface="Quattrocento Sans"/>
              </a:rPr>
              <a:t>oins:</a:t>
            </a:r>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
          <p:cNvSpPr txBox="1">
            <a:spLocks noGrp="1"/>
          </p:cNvSpPr>
          <p:nvPr>
            <p:ph type="body" idx="1"/>
          </p:nvPr>
        </p:nvSpPr>
        <p:spPr>
          <a:xfrm>
            <a:off x="606450" y="4391720"/>
            <a:ext cx="4342500" cy="954300"/>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chemeClr val="dk1"/>
              </a:buClr>
              <a:buSzPts val="2160"/>
              <a:buNone/>
            </a:pPr>
            <a:r>
              <a:rPr lang="en-US" sz="2400"/>
              <a:t>02/09/2020</a:t>
            </a:r>
            <a:endParaRPr/>
          </a:p>
          <a:p>
            <a:pPr marL="0" lvl="0" indent="0" algn="l" rtl="0">
              <a:lnSpc>
                <a:spcPct val="90000"/>
              </a:lnSpc>
              <a:spcBef>
                <a:spcPts val="480"/>
              </a:spcBef>
              <a:spcAft>
                <a:spcPts val="0"/>
              </a:spcAft>
              <a:buClr>
                <a:schemeClr val="dk1"/>
              </a:buClr>
              <a:buSzPts val="2160"/>
              <a:buNone/>
            </a:pPr>
            <a:r>
              <a:rPr lang="en-US" sz="2400">
                <a:solidFill>
                  <a:schemeClr val="dk1"/>
                </a:solidFill>
              </a:rPr>
              <a:t>Microsoft Reactor | </a:t>
            </a:r>
            <a:r>
              <a:rPr lang="en-US" sz="2400"/>
              <a:t>São Paulo</a:t>
            </a:r>
            <a:endParaRPr/>
          </a:p>
        </p:txBody>
      </p:sp>
      <p:sp>
        <p:nvSpPr>
          <p:cNvPr id="217" name="Google Shape;217;p2"/>
          <p:cNvSpPr txBox="1">
            <a:spLocks noGrp="1"/>
          </p:cNvSpPr>
          <p:nvPr>
            <p:ph type="title"/>
          </p:nvPr>
        </p:nvSpPr>
        <p:spPr>
          <a:xfrm>
            <a:off x="0" y="1350900"/>
            <a:ext cx="5555400" cy="2535300"/>
          </a:xfrm>
          <a:prstGeom prst="rect">
            <a:avLst/>
          </a:prstGeom>
          <a:noFill/>
          <a:ln>
            <a:noFill/>
          </a:ln>
        </p:spPr>
        <p:txBody>
          <a:bodyPr spcFirstLastPara="1" wrap="square" lIns="146300" tIns="91425" rIns="146300" bIns="91425" anchor="b"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sz="4500" b="1">
                <a:solidFill>
                  <a:srgbClr val="0078D7"/>
                </a:solidFill>
              </a:rPr>
              <a:t>Introdução à Ciência de Dados para Desenvolvedores Python</a:t>
            </a:r>
            <a:endParaRPr/>
          </a:p>
        </p:txBody>
      </p:sp>
      <p:pic>
        <p:nvPicPr>
          <p:cNvPr id="218" name="Google Shape;218;p2" descr="A desk with a laptop and other supplies.&#10;&#10;Description automatically generated"/>
          <p:cNvPicPr preferRelativeResize="0"/>
          <p:nvPr/>
        </p:nvPicPr>
        <p:blipFill rotWithShape="1">
          <a:blip r:embed="rId3">
            <a:alphaModFix/>
          </a:blip>
          <a:srcRect/>
          <a:stretch/>
        </p:blipFill>
        <p:spPr>
          <a:xfrm>
            <a:off x="5334000" y="0"/>
            <a:ext cx="6858000" cy="6858000"/>
          </a:xfrm>
          <a:prstGeom prst="rect">
            <a:avLst/>
          </a:prstGeom>
          <a:noFill/>
          <a:ln>
            <a:noFill/>
          </a:ln>
        </p:spPr>
      </p:pic>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22"/>
          <p:cNvSpPr txBox="1">
            <a:spLocks noGrp="1"/>
          </p:cNvSpPr>
          <p:nvPr>
            <p:ph type="title"/>
          </p:nvPr>
        </p:nvSpPr>
        <p:spPr>
          <a:xfrm>
            <a:off x="588263" y="36287"/>
            <a:ext cx="11018400" cy="5541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Estatística e visualização exploratória</a:t>
            </a:r>
            <a:endParaRPr/>
          </a:p>
        </p:txBody>
      </p:sp>
      <p:pic>
        <p:nvPicPr>
          <p:cNvPr id="455" name="Google Shape;455;p22"/>
          <p:cNvPicPr preferRelativeResize="0"/>
          <p:nvPr/>
        </p:nvPicPr>
        <p:blipFill rotWithShape="1">
          <a:blip r:embed="rId3">
            <a:alphaModFix/>
          </a:blip>
          <a:srcRect/>
          <a:stretch/>
        </p:blipFill>
        <p:spPr>
          <a:xfrm>
            <a:off x="8469244" y="2263886"/>
            <a:ext cx="1706388" cy="975078"/>
          </a:xfrm>
          <a:prstGeom prst="rect">
            <a:avLst/>
          </a:prstGeom>
          <a:noFill/>
          <a:ln>
            <a:noFill/>
          </a:ln>
        </p:spPr>
      </p:pic>
      <p:pic>
        <p:nvPicPr>
          <p:cNvPr id="456" name="Google Shape;456;p22"/>
          <p:cNvPicPr preferRelativeResize="0"/>
          <p:nvPr/>
        </p:nvPicPr>
        <p:blipFill rotWithShape="1">
          <a:blip r:embed="rId4">
            <a:alphaModFix/>
          </a:blip>
          <a:srcRect/>
          <a:stretch/>
        </p:blipFill>
        <p:spPr>
          <a:xfrm>
            <a:off x="426588" y="857077"/>
            <a:ext cx="6937381" cy="2381886"/>
          </a:xfrm>
          <a:prstGeom prst="rect">
            <a:avLst/>
          </a:prstGeom>
          <a:noFill/>
          <a:ln>
            <a:noFill/>
          </a:ln>
        </p:spPr>
      </p:pic>
      <p:pic>
        <p:nvPicPr>
          <p:cNvPr id="457" name="Google Shape;457;p22"/>
          <p:cNvPicPr preferRelativeResize="0"/>
          <p:nvPr/>
        </p:nvPicPr>
        <p:blipFill rotWithShape="1">
          <a:blip r:embed="rId5">
            <a:alphaModFix/>
          </a:blip>
          <a:srcRect/>
          <a:stretch/>
        </p:blipFill>
        <p:spPr>
          <a:xfrm>
            <a:off x="8469244" y="3238964"/>
            <a:ext cx="2765736" cy="978408"/>
          </a:xfrm>
          <a:prstGeom prst="rect">
            <a:avLst/>
          </a:prstGeom>
          <a:noFill/>
          <a:ln>
            <a:noFill/>
          </a:ln>
        </p:spPr>
      </p:pic>
      <p:pic>
        <p:nvPicPr>
          <p:cNvPr id="458" name="Google Shape;458;p22"/>
          <p:cNvPicPr preferRelativeResize="0"/>
          <p:nvPr/>
        </p:nvPicPr>
        <p:blipFill rotWithShape="1">
          <a:blip r:embed="rId6">
            <a:alphaModFix/>
          </a:blip>
          <a:srcRect/>
          <a:stretch/>
        </p:blipFill>
        <p:spPr>
          <a:xfrm>
            <a:off x="426588" y="3239547"/>
            <a:ext cx="7178466" cy="3158736"/>
          </a:xfrm>
          <a:prstGeom prst="rect">
            <a:avLst/>
          </a:prstGeom>
          <a:noFill/>
          <a:ln>
            <a:noFill/>
          </a:ln>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23"/>
          <p:cNvSpPr txBox="1">
            <a:spLocks noGrp="1"/>
          </p:cNvSpPr>
          <p:nvPr>
            <p:ph type="title"/>
          </p:nvPr>
        </p:nvSpPr>
        <p:spPr>
          <a:xfrm>
            <a:off x="508339" y="2192722"/>
            <a:ext cx="11653500" cy="724200"/>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chemeClr val="lt1"/>
              </a:buClr>
              <a:buSzPts val="3900"/>
              <a:buFont typeface="Quattrocento Sans"/>
              <a:buNone/>
            </a:pPr>
            <a:r>
              <a:rPr lang="en-US">
                <a:solidFill>
                  <a:schemeClr val="lt1"/>
                </a:solidFill>
              </a:rPr>
              <a:t>Aprendizado de Máquina</a:t>
            </a:r>
            <a:endParaRP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25"/>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Machine Learning Overview</a:t>
            </a:r>
            <a:endParaRPr/>
          </a:p>
        </p:txBody>
      </p:sp>
      <p:sp>
        <p:nvSpPr>
          <p:cNvPr id="477" name="Google Shape;477;p25"/>
          <p:cNvSpPr txBox="1">
            <a:spLocks noGrp="1"/>
          </p:cNvSpPr>
          <p:nvPr>
            <p:ph type="body" idx="4294967295"/>
          </p:nvPr>
        </p:nvSpPr>
        <p:spPr>
          <a:xfrm>
            <a:off x="586581" y="1492575"/>
            <a:ext cx="5670784" cy="1640449"/>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rgbClr val="00BCF3"/>
              </a:buClr>
              <a:buSzPts val="2340"/>
              <a:buNone/>
            </a:pPr>
            <a:r>
              <a:rPr lang="en-US" sz="2600">
                <a:solidFill>
                  <a:srgbClr val="00BCF3"/>
                </a:solidFill>
              </a:rPr>
              <a:t>O que é aprendizado de máquina?</a:t>
            </a:r>
            <a:endParaRPr/>
          </a:p>
          <a:p>
            <a:pPr marL="342900" lvl="0" indent="-342900" algn="l" rtl="0">
              <a:lnSpc>
                <a:spcPct val="90000"/>
              </a:lnSpc>
              <a:spcBef>
                <a:spcPts val="1280"/>
              </a:spcBef>
              <a:spcAft>
                <a:spcPts val="0"/>
              </a:spcAft>
              <a:buClr>
                <a:schemeClr val="dk1"/>
              </a:buClr>
              <a:buSzPts val="1260"/>
              <a:buFont typeface="Arial"/>
              <a:buChar char="•"/>
            </a:pPr>
            <a:r>
              <a:rPr lang="en-US" sz="1400"/>
              <a:t>Onde a “magia” de ciência de dados ocorre</a:t>
            </a:r>
            <a:r>
              <a:rPr lang="en-US" sz="1400">
                <a:solidFill>
                  <a:schemeClr val="dk1"/>
                </a:solidFill>
              </a:rPr>
              <a:t>!</a:t>
            </a:r>
            <a:endParaRPr/>
          </a:p>
          <a:p>
            <a:pPr marL="342900" lvl="0" indent="-342900" algn="l" rtl="0">
              <a:lnSpc>
                <a:spcPct val="90000"/>
              </a:lnSpc>
              <a:spcBef>
                <a:spcPts val="1280"/>
              </a:spcBef>
              <a:spcAft>
                <a:spcPts val="0"/>
              </a:spcAft>
              <a:buClr>
                <a:schemeClr val="dk1"/>
              </a:buClr>
              <a:buSzPts val="1260"/>
              <a:buFont typeface="Arial"/>
              <a:buChar char="•"/>
            </a:pPr>
            <a:r>
              <a:rPr lang="en-US" sz="1400"/>
              <a:t>Serve para automatizar tarefas de regressão e classificação</a:t>
            </a:r>
            <a:r>
              <a:rPr lang="en-US" sz="1400">
                <a:solidFill>
                  <a:schemeClr val="dk1"/>
                </a:solidFill>
              </a:rPr>
              <a:t>.</a:t>
            </a:r>
            <a:endParaRPr/>
          </a:p>
          <a:p>
            <a:pPr marL="342900" lvl="0" indent="-342900" algn="l" rtl="0">
              <a:lnSpc>
                <a:spcPct val="90000"/>
              </a:lnSpc>
              <a:spcBef>
                <a:spcPts val="1280"/>
              </a:spcBef>
              <a:spcAft>
                <a:spcPts val="0"/>
              </a:spcAft>
              <a:buClr>
                <a:schemeClr val="dk1"/>
              </a:buClr>
              <a:buSzPts val="1260"/>
              <a:buFont typeface="Arial"/>
              <a:buChar char="•"/>
            </a:pPr>
            <a:r>
              <a:rPr lang="en-US" sz="1400"/>
              <a:t>Resultados surpreendentes na ciência e indústria</a:t>
            </a:r>
            <a:r>
              <a:rPr lang="en-US" sz="1400">
                <a:solidFill>
                  <a:schemeClr val="dk1"/>
                </a:solidFill>
              </a:rPr>
              <a:t>.</a:t>
            </a:r>
            <a:endParaRPr/>
          </a:p>
        </p:txBody>
      </p:sp>
      <p:sp>
        <p:nvSpPr>
          <p:cNvPr id="478" name="Google Shape;478;p25"/>
          <p:cNvSpPr/>
          <p:nvPr/>
        </p:nvSpPr>
        <p:spPr>
          <a:xfrm>
            <a:off x="2624260" y="5166867"/>
            <a:ext cx="6943480" cy="83099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accent1"/>
                </a:solidFill>
                <a:latin typeface="Quattrocento Sans"/>
                <a:ea typeface="Quattrocento Sans"/>
                <a:cs typeface="Quattrocento Sans"/>
                <a:sym typeface="Quattrocento Sans"/>
              </a:rPr>
              <a:t>Serviços de streaming de músicas de ponta fazem uso de bibliotecas como Scikit-Learn!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6"/>
          <p:cNvSpPr txBox="1">
            <a:spLocks noGrp="1"/>
          </p:cNvSpPr>
          <p:nvPr>
            <p:ph type="title"/>
          </p:nvPr>
        </p:nvSpPr>
        <p:spPr>
          <a:xfrm>
            <a:off x="269240" y="289511"/>
            <a:ext cx="11655840" cy="899665"/>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Análise Preditiva e Preemptiva</a:t>
            </a:r>
            <a:endParaRPr/>
          </a:p>
        </p:txBody>
      </p:sp>
      <p:sp>
        <p:nvSpPr>
          <p:cNvPr id="488" name="Google Shape;488;p26"/>
          <p:cNvSpPr txBox="1"/>
          <p:nvPr/>
        </p:nvSpPr>
        <p:spPr>
          <a:xfrm>
            <a:off x="5194274" y="2043786"/>
            <a:ext cx="200641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Domain Expertise</a:t>
            </a:r>
            <a:endParaRPr/>
          </a:p>
        </p:txBody>
      </p:sp>
      <p:sp>
        <p:nvSpPr>
          <p:cNvPr id="489" name="Google Shape;489;p26"/>
          <p:cNvSpPr txBox="1"/>
          <p:nvPr/>
        </p:nvSpPr>
        <p:spPr>
          <a:xfrm rot="-3119958">
            <a:off x="6207633" y="4703356"/>
            <a:ext cx="2932469"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Code/Computing Expertise</a:t>
            </a:r>
            <a:endParaRPr/>
          </a:p>
        </p:txBody>
      </p:sp>
      <p:sp>
        <p:nvSpPr>
          <p:cNvPr id="490" name="Google Shape;490;p26"/>
          <p:cNvSpPr txBox="1"/>
          <p:nvPr/>
        </p:nvSpPr>
        <p:spPr>
          <a:xfrm rot="2926178">
            <a:off x="3672899" y="4934287"/>
            <a:ext cx="169046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Math/Statistics</a:t>
            </a:r>
            <a:endParaRPr/>
          </a:p>
        </p:txBody>
      </p:sp>
      <p:sp>
        <p:nvSpPr>
          <p:cNvPr id="491" name="Google Shape;491;p26"/>
          <p:cNvSpPr txBox="1"/>
          <p:nvPr/>
        </p:nvSpPr>
        <p:spPr>
          <a:xfrm>
            <a:off x="5668462" y="3698472"/>
            <a:ext cx="100587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Data</a:t>
            </a:r>
            <a:endParaRPr/>
          </a:p>
          <a:p>
            <a:pPr marL="0" marR="0" lvl="0" indent="0" algn="ctr" rtl="0">
              <a:lnSpc>
                <a:spcPct val="100000"/>
              </a:lnSpc>
              <a:spcBef>
                <a:spcPts val="0"/>
              </a:spcBef>
              <a:spcAft>
                <a:spcPts val="0"/>
              </a:spcAft>
              <a:buClr>
                <a:srgbClr val="FFFFFF"/>
              </a:buClr>
              <a:buSzPts val="1800"/>
              <a:buFont typeface="Quattrocento Sans"/>
              <a:buNone/>
            </a:pPr>
            <a:r>
              <a:rPr lang="en-US" sz="1800" b="0" i="0" u="none" strike="noStrike" cap="none">
                <a:solidFill>
                  <a:srgbClr val="FFFFFF"/>
                </a:solidFill>
                <a:latin typeface="Quattrocento Sans"/>
                <a:ea typeface="Quattrocento Sans"/>
                <a:cs typeface="Quattrocento Sans"/>
                <a:sym typeface="Quattrocento Sans"/>
              </a:rPr>
              <a:t>Science</a:t>
            </a:r>
            <a:endParaRPr/>
          </a:p>
        </p:txBody>
      </p:sp>
      <p:grpSp>
        <p:nvGrpSpPr>
          <p:cNvPr id="492" name="Google Shape;492;p26"/>
          <p:cNvGrpSpPr/>
          <p:nvPr/>
        </p:nvGrpSpPr>
        <p:grpSpPr>
          <a:xfrm>
            <a:off x="890954" y="2058821"/>
            <a:ext cx="10410092" cy="3399690"/>
            <a:chOff x="1090246" y="2719757"/>
            <a:chExt cx="10410092" cy="3399690"/>
          </a:xfrm>
        </p:grpSpPr>
        <p:sp>
          <p:nvSpPr>
            <p:cNvPr id="493" name="Google Shape;493;p26"/>
            <p:cNvSpPr/>
            <p:nvPr/>
          </p:nvSpPr>
          <p:spPr>
            <a:xfrm>
              <a:off x="7924800" y="2719757"/>
              <a:ext cx="1957754" cy="339969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a:solidFill>
                    <a:srgbClr val="FFFFFF"/>
                  </a:solidFill>
                  <a:latin typeface="Quattrocento Sans"/>
                  <a:ea typeface="Quattrocento Sans"/>
                  <a:cs typeface="Quattrocento Sans"/>
                  <a:sym typeface="Quattrocento Sans"/>
                </a:rPr>
                <a:t>Decisões</a:t>
              </a:r>
              <a:endParaRPr/>
            </a:p>
          </p:txBody>
        </p:sp>
        <p:sp>
          <p:nvSpPr>
            <p:cNvPr id="494" name="Google Shape;494;p26"/>
            <p:cNvSpPr/>
            <p:nvPr/>
          </p:nvSpPr>
          <p:spPr>
            <a:xfrm>
              <a:off x="1090246" y="2719757"/>
              <a:ext cx="1019907" cy="3399690"/>
            </a:xfrm>
            <a:prstGeom prst="rect">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a:solidFill>
                    <a:srgbClr val="FFFFFF"/>
                  </a:solidFill>
                  <a:latin typeface="Quattrocento Sans"/>
                  <a:ea typeface="Quattrocento Sans"/>
                  <a:cs typeface="Quattrocento Sans"/>
                  <a:sym typeface="Quattrocento Sans"/>
                </a:rPr>
                <a:t>Dados</a:t>
              </a:r>
              <a:endParaRPr/>
            </a:p>
          </p:txBody>
        </p:sp>
        <p:sp>
          <p:nvSpPr>
            <p:cNvPr id="495" name="Google Shape;495;p26"/>
            <p:cNvSpPr/>
            <p:nvPr/>
          </p:nvSpPr>
          <p:spPr>
            <a:xfrm>
              <a:off x="2110153" y="5322278"/>
              <a:ext cx="2649416" cy="797169"/>
            </a:xfrm>
            <a:prstGeom prst="homePlate">
              <a:avLst>
                <a:gd name="adj" fmla="val 50000"/>
              </a:avLst>
            </a:prstGeom>
            <a:solidFill>
              <a:srgbClr val="0070C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a:solidFill>
                    <a:srgbClr val="FFFFFF"/>
                  </a:solidFill>
                  <a:latin typeface="Quattrocento Sans"/>
                  <a:ea typeface="Quattrocento Sans"/>
                  <a:cs typeface="Quattrocento Sans"/>
                  <a:sym typeface="Quattrocento Sans"/>
                </a:rPr>
                <a:t>Qual foi o motivo?</a:t>
              </a:r>
              <a:endParaRPr/>
            </a:p>
          </p:txBody>
        </p:sp>
        <p:sp>
          <p:nvSpPr>
            <p:cNvPr id="496" name="Google Shape;496;p26"/>
            <p:cNvSpPr/>
            <p:nvPr/>
          </p:nvSpPr>
          <p:spPr>
            <a:xfrm>
              <a:off x="4314092" y="5322278"/>
              <a:ext cx="4021015" cy="797169"/>
            </a:xfrm>
            <a:prstGeom prst="chevron">
              <a:avLst>
                <a:gd name="adj" fmla="val 50000"/>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a:solidFill>
                    <a:srgbClr val="FFFFFF"/>
                  </a:solidFill>
                  <a:latin typeface="Quattrocento Sans"/>
                  <a:ea typeface="Quattrocento Sans"/>
                  <a:cs typeface="Quattrocento Sans"/>
                  <a:sym typeface="Quattrocento Sans"/>
                </a:rPr>
                <a:t>Processo Manual</a:t>
              </a:r>
              <a:endParaRPr/>
            </a:p>
          </p:txBody>
        </p:sp>
        <p:sp>
          <p:nvSpPr>
            <p:cNvPr id="497" name="Google Shape;497;p26"/>
            <p:cNvSpPr/>
            <p:nvPr/>
          </p:nvSpPr>
          <p:spPr>
            <a:xfrm>
              <a:off x="4314092" y="4466494"/>
              <a:ext cx="4021015" cy="797169"/>
            </a:xfrm>
            <a:prstGeom prst="chevron">
              <a:avLst>
                <a:gd name="adj" fmla="val 50000"/>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98" name="Google Shape;498;p26"/>
            <p:cNvSpPr/>
            <p:nvPr/>
          </p:nvSpPr>
          <p:spPr>
            <a:xfrm>
              <a:off x="4314092" y="3598987"/>
              <a:ext cx="4021015" cy="797169"/>
            </a:xfrm>
            <a:prstGeom prst="chevron">
              <a:avLst>
                <a:gd name="adj" fmla="val 50000"/>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sp>
          <p:nvSpPr>
            <p:cNvPr id="499" name="Google Shape;499;p26"/>
            <p:cNvSpPr/>
            <p:nvPr/>
          </p:nvSpPr>
          <p:spPr>
            <a:xfrm>
              <a:off x="2110152" y="4466494"/>
              <a:ext cx="3446585" cy="797169"/>
            </a:xfrm>
            <a:prstGeom prst="homePlate">
              <a:avLst>
                <a:gd name="adj" fmla="val 50000"/>
              </a:avLst>
            </a:prstGeom>
            <a:solidFill>
              <a:srgbClr val="0070C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a:solidFill>
                    <a:srgbClr val="FFFFFF"/>
                  </a:solidFill>
                  <a:latin typeface="Quattrocento Sans"/>
                  <a:ea typeface="Quattrocento Sans"/>
                  <a:cs typeface="Quattrocento Sans"/>
                  <a:sym typeface="Quattrocento Sans"/>
                </a:rPr>
                <a:t>Quando ocorreu?</a:t>
              </a:r>
              <a:endParaRPr/>
            </a:p>
          </p:txBody>
        </p:sp>
        <p:sp>
          <p:nvSpPr>
            <p:cNvPr id="500" name="Google Shape;500;p26"/>
            <p:cNvSpPr/>
            <p:nvPr/>
          </p:nvSpPr>
          <p:spPr>
            <a:xfrm>
              <a:off x="2110152" y="3598987"/>
              <a:ext cx="4454769" cy="797169"/>
            </a:xfrm>
            <a:prstGeom prst="homePlate">
              <a:avLst>
                <a:gd name="adj" fmla="val 50000"/>
              </a:avLst>
            </a:prstGeom>
            <a:solidFill>
              <a:srgbClr val="0070C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1800"/>
                <a:buFont typeface="Quattrocento Sans"/>
                <a:buNone/>
              </a:pPr>
              <a:r>
                <a:rPr lang="en-US" sz="1800">
                  <a:solidFill>
                    <a:srgbClr val="FFFFFF"/>
                  </a:solidFill>
                  <a:latin typeface="Quattrocento Sans"/>
                  <a:ea typeface="Quattrocento Sans"/>
                  <a:cs typeface="Quattrocento Sans"/>
                  <a:sym typeface="Quattrocento Sans"/>
                </a:rPr>
                <a:t>Vai ocorrer?</a:t>
              </a:r>
              <a:endParaRPr/>
            </a:p>
          </p:txBody>
        </p:sp>
        <p:sp>
          <p:nvSpPr>
            <p:cNvPr id="501" name="Google Shape;501;p26"/>
            <p:cNvSpPr/>
            <p:nvPr/>
          </p:nvSpPr>
          <p:spPr>
            <a:xfrm>
              <a:off x="9771186" y="2719757"/>
              <a:ext cx="1729152" cy="3399690"/>
            </a:xfrm>
            <a:prstGeom prst="rect">
              <a:avLst/>
            </a:prstGeom>
            <a:solidFill>
              <a:srgbClr val="00206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a:solidFill>
                    <a:srgbClr val="FFFFFF"/>
                  </a:solidFill>
                  <a:latin typeface="Quattrocento Sans"/>
                  <a:ea typeface="Quattrocento Sans"/>
                  <a:cs typeface="Quattrocento Sans"/>
                  <a:sym typeface="Quattrocento Sans"/>
                </a:rPr>
                <a:t>Ações</a:t>
              </a:r>
              <a:endParaRPr/>
            </a:p>
          </p:txBody>
        </p:sp>
        <p:sp>
          <p:nvSpPr>
            <p:cNvPr id="502" name="Google Shape;502;p26"/>
            <p:cNvSpPr/>
            <p:nvPr/>
          </p:nvSpPr>
          <p:spPr>
            <a:xfrm>
              <a:off x="2110152" y="2719757"/>
              <a:ext cx="8645771" cy="797169"/>
            </a:xfrm>
            <a:prstGeom prst="homePlate">
              <a:avLst>
                <a:gd name="adj" fmla="val 50000"/>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Quattrocento Sans"/>
                <a:buNone/>
              </a:pPr>
              <a:r>
                <a:rPr lang="en-US" sz="1800">
                  <a:solidFill>
                    <a:srgbClr val="FFFFFF"/>
                  </a:solidFill>
                  <a:latin typeface="Quattrocento Sans"/>
                  <a:ea typeface="Quattrocento Sans"/>
                  <a:cs typeface="Quattrocento Sans"/>
                  <a:sym typeface="Quattrocento Sans"/>
                </a:rPr>
                <a:t>O que devo fazer?</a:t>
              </a: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27"/>
          <p:cNvSpPr txBox="1"/>
          <p:nvPr/>
        </p:nvSpPr>
        <p:spPr>
          <a:xfrm>
            <a:off x="1559150" y="2345284"/>
            <a:ext cx="9073700" cy="129266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Quattrocento Sans"/>
              <a:buNone/>
            </a:pPr>
            <a:r>
              <a:rPr lang="en-US" sz="2800" b="0" u="none" strike="noStrike" cap="none">
                <a:solidFill>
                  <a:schemeClr val="lt1"/>
                </a:solidFill>
                <a:latin typeface="Quattrocento Sans"/>
                <a:ea typeface="Quattrocento Sans"/>
                <a:cs typeface="Quattrocento Sans"/>
                <a:sym typeface="Quattrocento Sans"/>
              </a:rPr>
              <a:t>”</a:t>
            </a:r>
            <a:r>
              <a:rPr lang="en-US" sz="2800">
                <a:solidFill>
                  <a:schemeClr val="lt1"/>
                </a:solidFill>
                <a:latin typeface="Quattrocento Sans"/>
                <a:ea typeface="Quattrocento Sans"/>
                <a:cs typeface="Quattrocento Sans"/>
                <a:sym typeface="Quattrocento Sans"/>
              </a:rPr>
              <a:t>O aprendizado de máquina é a ciência que permite os computadores a aprenderem sozinhos ao invés de serem programados explicitamente.</a:t>
            </a:r>
            <a:r>
              <a:rPr lang="en-US" sz="2800" b="0" u="none" strike="noStrike" cap="none">
                <a:solidFill>
                  <a:schemeClr val="lt1"/>
                </a:solidFill>
                <a:latin typeface="Quattrocento Sans"/>
                <a:ea typeface="Quattrocento Sans"/>
                <a:cs typeface="Quattrocento Sans"/>
                <a:sym typeface="Quattrocento Sans"/>
              </a:rPr>
              <a:t>”</a:t>
            </a:r>
            <a:endParaRPr/>
          </a:p>
        </p:txBody>
      </p:sp>
      <p:sp>
        <p:nvSpPr>
          <p:cNvPr id="509" name="Google Shape;509;p27"/>
          <p:cNvSpPr txBox="1"/>
          <p:nvPr/>
        </p:nvSpPr>
        <p:spPr>
          <a:xfrm>
            <a:off x="7410499" y="4218825"/>
            <a:ext cx="3373500" cy="430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chemeClr val="lt1"/>
              </a:buClr>
              <a:buSzPts val="2800"/>
              <a:buFont typeface="Quattrocento Sans"/>
              <a:buNone/>
            </a:pPr>
            <a:r>
              <a:rPr lang="en-US" sz="2800" b="0" i="0" u="none" strike="noStrike" cap="none">
                <a:solidFill>
                  <a:schemeClr val="lt1"/>
                </a:solidFill>
                <a:latin typeface="Quattrocento Sans"/>
                <a:ea typeface="Quattrocento Sans"/>
                <a:cs typeface="Quattrocento Sans"/>
                <a:sym typeface="Quattrocento Sans"/>
              </a:rPr>
              <a:t>-- Dr. Danko NIkolic</a:t>
            </a:r>
            <a:endParaRPr sz="2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28"/>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Desmitificando o Aprendizado de Máquina</a:t>
            </a:r>
            <a:endParaRPr/>
          </a:p>
        </p:txBody>
      </p:sp>
      <p:graphicFrame>
        <p:nvGraphicFramePr>
          <p:cNvPr id="519" name="Google Shape;519;p28"/>
          <p:cNvGraphicFramePr/>
          <p:nvPr/>
        </p:nvGraphicFramePr>
        <p:xfrm>
          <a:off x="877281" y="1593857"/>
          <a:ext cx="8126875" cy="1817500"/>
        </p:xfrm>
        <a:graphic>
          <a:graphicData uri="http://schemas.openxmlformats.org/drawingml/2006/table">
            <a:tbl>
              <a:tblPr firstRow="1" bandRow="1">
                <a:noFill/>
                <a:tableStyleId>{D676B159-A554-46CE-B8AE-3B2EBCF896B6}</a:tableStyleId>
              </a:tblPr>
              <a:tblGrid>
                <a:gridCol w="1625375">
                  <a:extLst>
                    <a:ext uri="{9D8B030D-6E8A-4147-A177-3AD203B41FA5}">
                      <a16:colId xmlns:a16="http://schemas.microsoft.com/office/drawing/2014/main" val="20000"/>
                    </a:ext>
                  </a:extLst>
                </a:gridCol>
                <a:gridCol w="1625375">
                  <a:extLst>
                    <a:ext uri="{9D8B030D-6E8A-4147-A177-3AD203B41FA5}">
                      <a16:colId xmlns:a16="http://schemas.microsoft.com/office/drawing/2014/main" val="20001"/>
                    </a:ext>
                  </a:extLst>
                </a:gridCol>
                <a:gridCol w="1625375">
                  <a:extLst>
                    <a:ext uri="{9D8B030D-6E8A-4147-A177-3AD203B41FA5}">
                      <a16:colId xmlns:a16="http://schemas.microsoft.com/office/drawing/2014/main" val="20002"/>
                    </a:ext>
                  </a:extLst>
                </a:gridCol>
                <a:gridCol w="1625375">
                  <a:extLst>
                    <a:ext uri="{9D8B030D-6E8A-4147-A177-3AD203B41FA5}">
                      <a16:colId xmlns:a16="http://schemas.microsoft.com/office/drawing/2014/main" val="20003"/>
                    </a:ext>
                  </a:extLst>
                </a:gridCol>
                <a:gridCol w="1625375">
                  <a:extLst>
                    <a:ext uri="{9D8B030D-6E8A-4147-A177-3AD203B41FA5}">
                      <a16:colId xmlns:a16="http://schemas.microsoft.com/office/drawing/2014/main" val="20004"/>
                    </a:ext>
                  </a:extLst>
                </a:gridCol>
              </a:tblGrid>
              <a:tr h="363500">
                <a:tc>
                  <a:txBody>
                    <a:bodyPr/>
                    <a:lstStyle/>
                    <a:p>
                      <a:pPr marL="0" marR="0" lvl="0" indent="0" algn="l" rtl="0">
                        <a:spcBef>
                          <a:spcPts val="0"/>
                        </a:spcBef>
                        <a:spcAft>
                          <a:spcPts val="0"/>
                        </a:spcAft>
                        <a:buNone/>
                      </a:pPr>
                      <a:r>
                        <a:rPr lang="en-US" sz="1700" u="none" strike="noStrike" cap="none"/>
                        <a:t>Age</a:t>
                      </a:r>
                      <a:endParaRPr/>
                    </a:p>
                  </a:txBody>
                  <a:tcPr marL="89625" marR="89625" marT="44825" marB="44825"/>
                </a:tc>
                <a:tc>
                  <a:txBody>
                    <a:bodyPr/>
                    <a:lstStyle/>
                    <a:p>
                      <a:pPr marL="0" marR="0" lvl="0" indent="0" algn="l" rtl="0">
                        <a:spcBef>
                          <a:spcPts val="0"/>
                        </a:spcBef>
                        <a:spcAft>
                          <a:spcPts val="0"/>
                        </a:spcAft>
                        <a:buNone/>
                      </a:pPr>
                      <a:r>
                        <a:rPr lang="en-US" sz="1700"/>
                        <a:t>Income</a:t>
                      </a:r>
                      <a:endParaRPr/>
                    </a:p>
                  </a:txBody>
                  <a:tcPr marL="89625" marR="89625" marT="44825" marB="44825"/>
                </a:tc>
                <a:tc>
                  <a:txBody>
                    <a:bodyPr/>
                    <a:lstStyle/>
                    <a:p>
                      <a:pPr marL="0" marR="0" lvl="0" indent="0" algn="l" rtl="0">
                        <a:spcBef>
                          <a:spcPts val="0"/>
                        </a:spcBef>
                        <a:spcAft>
                          <a:spcPts val="0"/>
                        </a:spcAft>
                        <a:buNone/>
                      </a:pPr>
                      <a:r>
                        <a:rPr lang="en-US" sz="1700"/>
                        <a:t>Education</a:t>
                      </a:r>
                      <a:endParaRPr/>
                    </a:p>
                  </a:txBody>
                  <a:tcPr marL="89625" marR="89625" marT="44825" marB="44825"/>
                </a:tc>
                <a:tc>
                  <a:txBody>
                    <a:bodyPr/>
                    <a:lstStyle/>
                    <a:p>
                      <a:pPr marL="0" marR="0" lvl="0" indent="0" algn="l" rtl="0">
                        <a:spcBef>
                          <a:spcPts val="0"/>
                        </a:spcBef>
                        <a:spcAft>
                          <a:spcPts val="0"/>
                        </a:spcAft>
                        <a:buNone/>
                      </a:pPr>
                      <a:r>
                        <a:rPr lang="en-US" sz="1700"/>
                        <a:t>Gender</a:t>
                      </a:r>
                      <a:endParaRPr/>
                    </a:p>
                  </a:txBody>
                  <a:tcPr marL="89625" marR="89625" marT="44825" marB="44825"/>
                </a:tc>
                <a:tc>
                  <a:txBody>
                    <a:bodyPr/>
                    <a:lstStyle/>
                    <a:p>
                      <a:pPr marL="0" marR="0" lvl="0" indent="0" algn="l" rtl="0">
                        <a:spcBef>
                          <a:spcPts val="0"/>
                        </a:spcBef>
                        <a:spcAft>
                          <a:spcPts val="0"/>
                        </a:spcAft>
                        <a:buNone/>
                      </a:pPr>
                      <a:r>
                        <a:rPr lang="en-US" sz="1700"/>
                        <a:t>Housing</a:t>
                      </a:r>
                      <a:endParaRPr/>
                    </a:p>
                  </a:txBody>
                  <a:tcPr marL="89625" marR="89625" marT="44825" marB="44825"/>
                </a:tc>
                <a:extLst>
                  <a:ext uri="{0D108BD9-81ED-4DB2-BD59-A6C34878D82A}">
                    <a16:rowId xmlns:a16="http://schemas.microsoft.com/office/drawing/2014/main" val="10000"/>
                  </a:ext>
                </a:extLst>
              </a:tr>
              <a:tr h="363500">
                <a:tc>
                  <a:txBody>
                    <a:bodyPr/>
                    <a:lstStyle/>
                    <a:p>
                      <a:pPr marL="0" marR="0" lvl="0" indent="0" algn="l" rtl="0">
                        <a:spcBef>
                          <a:spcPts val="0"/>
                        </a:spcBef>
                        <a:spcAft>
                          <a:spcPts val="0"/>
                        </a:spcAft>
                        <a:buNone/>
                      </a:pPr>
                      <a:r>
                        <a:rPr lang="en-US" sz="1700"/>
                        <a:t>61</a:t>
                      </a:r>
                      <a:endParaRPr/>
                    </a:p>
                  </a:txBody>
                  <a:tcPr marL="89625" marR="89625" marT="44825" marB="44825"/>
                </a:tc>
                <a:tc>
                  <a:txBody>
                    <a:bodyPr/>
                    <a:lstStyle/>
                    <a:p>
                      <a:pPr marL="0" marR="0" lvl="0" indent="0" algn="l" rtl="0">
                        <a:spcBef>
                          <a:spcPts val="0"/>
                        </a:spcBef>
                        <a:spcAft>
                          <a:spcPts val="0"/>
                        </a:spcAft>
                        <a:buNone/>
                      </a:pPr>
                      <a:r>
                        <a:rPr lang="en-US" sz="1700"/>
                        <a:t>$65,000</a:t>
                      </a:r>
                      <a:endParaRPr/>
                    </a:p>
                  </a:txBody>
                  <a:tcPr marL="89625" marR="89625" marT="44825" marB="44825"/>
                </a:tc>
                <a:tc>
                  <a:txBody>
                    <a:bodyPr/>
                    <a:lstStyle/>
                    <a:p>
                      <a:pPr marL="0" marR="0" lvl="0" indent="0" algn="l" rtl="0">
                        <a:spcBef>
                          <a:spcPts val="0"/>
                        </a:spcBef>
                        <a:spcAft>
                          <a:spcPts val="0"/>
                        </a:spcAft>
                        <a:buNone/>
                      </a:pPr>
                      <a:r>
                        <a:rPr lang="en-US" sz="1700"/>
                        <a:t>Moderate</a:t>
                      </a:r>
                      <a:endParaRPr/>
                    </a:p>
                  </a:txBody>
                  <a:tcPr marL="89625" marR="89625" marT="44825" marB="44825"/>
                </a:tc>
                <a:tc>
                  <a:txBody>
                    <a:bodyPr/>
                    <a:lstStyle/>
                    <a:p>
                      <a:pPr marL="0" marR="0" lvl="0" indent="0" algn="l" rtl="0">
                        <a:spcBef>
                          <a:spcPts val="0"/>
                        </a:spcBef>
                        <a:spcAft>
                          <a:spcPts val="0"/>
                        </a:spcAft>
                        <a:buNone/>
                      </a:pPr>
                      <a:r>
                        <a:rPr lang="en-US" sz="1700"/>
                        <a:t>F</a:t>
                      </a:r>
                      <a:endParaRPr/>
                    </a:p>
                  </a:txBody>
                  <a:tcPr marL="89625" marR="89625" marT="44825" marB="44825"/>
                </a:tc>
                <a:tc>
                  <a:txBody>
                    <a:bodyPr/>
                    <a:lstStyle/>
                    <a:p>
                      <a:pPr marL="0" marR="0" lvl="0" indent="0" algn="l" rtl="0">
                        <a:spcBef>
                          <a:spcPts val="0"/>
                        </a:spcBef>
                        <a:spcAft>
                          <a:spcPts val="0"/>
                        </a:spcAft>
                        <a:buNone/>
                      </a:pPr>
                      <a:r>
                        <a:rPr lang="en-US" sz="1700"/>
                        <a:t>Own</a:t>
                      </a:r>
                      <a:endParaRPr/>
                    </a:p>
                  </a:txBody>
                  <a:tcPr marL="89625" marR="89625" marT="44825" marB="44825"/>
                </a:tc>
                <a:extLst>
                  <a:ext uri="{0D108BD9-81ED-4DB2-BD59-A6C34878D82A}">
                    <a16:rowId xmlns:a16="http://schemas.microsoft.com/office/drawing/2014/main" val="10001"/>
                  </a:ext>
                </a:extLst>
              </a:tr>
              <a:tr h="363500">
                <a:tc>
                  <a:txBody>
                    <a:bodyPr/>
                    <a:lstStyle/>
                    <a:p>
                      <a:pPr marL="0" marR="0" lvl="0" indent="0" algn="l" rtl="0">
                        <a:spcBef>
                          <a:spcPts val="0"/>
                        </a:spcBef>
                        <a:spcAft>
                          <a:spcPts val="0"/>
                        </a:spcAft>
                        <a:buNone/>
                      </a:pPr>
                      <a:r>
                        <a:rPr lang="en-US" sz="1700"/>
                        <a:t>42</a:t>
                      </a:r>
                      <a:endParaRPr/>
                    </a:p>
                  </a:txBody>
                  <a:tcPr marL="89625" marR="89625" marT="44825" marB="44825"/>
                </a:tc>
                <a:tc>
                  <a:txBody>
                    <a:bodyPr/>
                    <a:lstStyle/>
                    <a:p>
                      <a:pPr marL="0" marR="0" lvl="0" indent="0" algn="l" rtl="0">
                        <a:spcBef>
                          <a:spcPts val="0"/>
                        </a:spcBef>
                        <a:spcAft>
                          <a:spcPts val="0"/>
                        </a:spcAft>
                        <a:buNone/>
                      </a:pPr>
                      <a:r>
                        <a:rPr lang="en-US" sz="1700"/>
                        <a:t>$72,000</a:t>
                      </a:r>
                      <a:endParaRPr/>
                    </a:p>
                  </a:txBody>
                  <a:tcPr marL="89625" marR="89625" marT="44825" marB="44825"/>
                </a:tc>
                <a:tc>
                  <a:txBody>
                    <a:bodyPr/>
                    <a:lstStyle/>
                    <a:p>
                      <a:pPr marL="0" marR="0" lvl="0" indent="0" algn="l" rtl="0">
                        <a:spcBef>
                          <a:spcPts val="0"/>
                        </a:spcBef>
                        <a:spcAft>
                          <a:spcPts val="0"/>
                        </a:spcAft>
                        <a:buNone/>
                      </a:pPr>
                      <a:r>
                        <a:rPr lang="en-US" sz="1700"/>
                        <a:t>High</a:t>
                      </a:r>
                      <a:endParaRPr/>
                    </a:p>
                  </a:txBody>
                  <a:tcPr marL="89625" marR="89625" marT="44825" marB="44825"/>
                </a:tc>
                <a:tc>
                  <a:txBody>
                    <a:bodyPr/>
                    <a:lstStyle/>
                    <a:p>
                      <a:pPr marL="0" marR="0" lvl="0" indent="0" algn="l" rtl="0">
                        <a:spcBef>
                          <a:spcPts val="0"/>
                        </a:spcBef>
                        <a:spcAft>
                          <a:spcPts val="0"/>
                        </a:spcAft>
                        <a:buNone/>
                      </a:pPr>
                      <a:r>
                        <a:rPr lang="en-US" sz="1700"/>
                        <a:t>F</a:t>
                      </a:r>
                      <a:endParaRPr/>
                    </a:p>
                  </a:txBody>
                  <a:tcPr marL="89625" marR="89625" marT="44825" marB="44825"/>
                </a:tc>
                <a:tc>
                  <a:txBody>
                    <a:bodyPr/>
                    <a:lstStyle/>
                    <a:p>
                      <a:pPr marL="0" marR="0" lvl="0" indent="0" algn="l" rtl="0">
                        <a:spcBef>
                          <a:spcPts val="0"/>
                        </a:spcBef>
                        <a:spcAft>
                          <a:spcPts val="0"/>
                        </a:spcAft>
                        <a:buNone/>
                      </a:pPr>
                      <a:r>
                        <a:rPr lang="en-US" sz="1700"/>
                        <a:t>Rent</a:t>
                      </a:r>
                      <a:endParaRPr/>
                    </a:p>
                  </a:txBody>
                  <a:tcPr marL="89625" marR="89625" marT="44825" marB="44825"/>
                </a:tc>
                <a:extLst>
                  <a:ext uri="{0D108BD9-81ED-4DB2-BD59-A6C34878D82A}">
                    <a16:rowId xmlns:a16="http://schemas.microsoft.com/office/drawing/2014/main" val="10002"/>
                  </a:ext>
                </a:extLst>
              </a:tr>
              <a:tr h="363500">
                <a:tc>
                  <a:txBody>
                    <a:bodyPr/>
                    <a:lstStyle/>
                    <a:p>
                      <a:pPr marL="0" marR="0" lvl="0" indent="0" algn="l" rtl="0">
                        <a:spcBef>
                          <a:spcPts val="0"/>
                        </a:spcBef>
                        <a:spcAft>
                          <a:spcPts val="0"/>
                        </a:spcAft>
                        <a:buNone/>
                      </a:pPr>
                      <a:r>
                        <a:rPr lang="en-US" sz="1700"/>
                        <a:t>18</a:t>
                      </a:r>
                      <a:endParaRPr/>
                    </a:p>
                  </a:txBody>
                  <a:tcPr marL="89625" marR="89625" marT="44825" marB="44825"/>
                </a:tc>
                <a:tc>
                  <a:txBody>
                    <a:bodyPr/>
                    <a:lstStyle/>
                    <a:p>
                      <a:pPr marL="0" marR="0" lvl="0" indent="0" algn="l" rtl="0">
                        <a:spcBef>
                          <a:spcPts val="0"/>
                        </a:spcBef>
                        <a:spcAft>
                          <a:spcPts val="0"/>
                        </a:spcAft>
                        <a:buNone/>
                      </a:pPr>
                      <a:r>
                        <a:rPr lang="en-US" sz="1700"/>
                        <a:t>$25,000</a:t>
                      </a:r>
                      <a:endParaRPr/>
                    </a:p>
                  </a:txBody>
                  <a:tcPr marL="89625" marR="89625" marT="44825" marB="44825"/>
                </a:tc>
                <a:tc>
                  <a:txBody>
                    <a:bodyPr/>
                    <a:lstStyle/>
                    <a:p>
                      <a:pPr marL="0" marR="0" lvl="0" indent="0" algn="l" rtl="0">
                        <a:spcBef>
                          <a:spcPts val="0"/>
                        </a:spcBef>
                        <a:spcAft>
                          <a:spcPts val="0"/>
                        </a:spcAft>
                        <a:buNone/>
                      </a:pPr>
                      <a:r>
                        <a:rPr lang="en-US" sz="1700"/>
                        <a:t>Moderate</a:t>
                      </a:r>
                      <a:endParaRPr/>
                    </a:p>
                  </a:txBody>
                  <a:tcPr marL="89625" marR="89625" marT="44825" marB="44825"/>
                </a:tc>
                <a:tc>
                  <a:txBody>
                    <a:bodyPr/>
                    <a:lstStyle/>
                    <a:p>
                      <a:pPr marL="0" marR="0" lvl="0" indent="0" algn="l" rtl="0">
                        <a:spcBef>
                          <a:spcPts val="0"/>
                        </a:spcBef>
                        <a:spcAft>
                          <a:spcPts val="0"/>
                        </a:spcAft>
                        <a:buNone/>
                      </a:pPr>
                      <a:r>
                        <a:rPr lang="en-US" sz="1700"/>
                        <a:t>M</a:t>
                      </a:r>
                      <a:endParaRPr/>
                    </a:p>
                  </a:txBody>
                  <a:tcPr marL="89625" marR="89625" marT="44825" marB="44825"/>
                </a:tc>
                <a:tc>
                  <a:txBody>
                    <a:bodyPr/>
                    <a:lstStyle/>
                    <a:p>
                      <a:pPr marL="0" marR="0" lvl="0" indent="0" algn="l" rtl="0">
                        <a:spcBef>
                          <a:spcPts val="0"/>
                        </a:spcBef>
                        <a:spcAft>
                          <a:spcPts val="0"/>
                        </a:spcAft>
                        <a:buNone/>
                      </a:pPr>
                      <a:r>
                        <a:rPr lang="en-US" sz="1700"/>
                        <a:t>Other</a:t>
                      </a:r>
                      <a:endParaRPr/>
                    </a:p>
                  </a:txBody>
                  <a:tcPr marL="89625" marR="89625" marT="44825" marB="44825"/>
                </a:tc>
                <a:extLst>
                  <a:ext uri="{0D108BD9-81ED-4DB2-BD59-A6C34878D82A}">
                    <a16:rowId xmlns:a16="http://schemas.microsoft.com/office/drawing/2014/main" val="10003"/>
                  </a:ext>
                </a:extLst>
              </a:tr>
              <a:tr h="363500">
                <a:tc>
                  <a:txBody>
                    <a:bodyPr/>
                    <a:lstStyle/>
                    <a:p>
                      <a:pPr marL="0" marR="0" lvl="0" indent="0" algn="l" rtl="0">
                        <a:spcBef>
                          <a:spcPts val="0"/>
                        </a:spcBef>
                        <a:spcAft>
                          <a:spcPts val="0"/>
                        </a:spcAft>
                        <a:buNone/>
                      </a:pPr>
                      <a:r>
                        <a:rPr lang="en-US" sz="1700"/>
                        <a:t>22</a:t>
                      </a:r>
                      <a:endParaRPr/>
                    </a:p>
                  </a:txBody>
                  <a:tcPr marL="89625" marR="89625" marT="44825" marB="44825"/>
                </a:tc>
                <a:tc>
                  <a:txBody>
                    <a:bodyPr/>
                    <a:lstStyle/>
                    <a:p>
                      <a:pPr marL="0" marR="0" lvl="0" indent="0" algn="l" rtl="0">
                        <a:spcBef>
                          <a:spcPts val="0"/>
                        </a:spcBef>
                        <a:spcAft>
                          <a:spcPts val="0"/>
                        </a:spcAft>
                        <a:buNone/>
                      </a:pPr>
                      <a:r>
                        <a:rPr lang="en-US" sz="1700"/>
                        <a:t>$36,000</a:t>
                      </a:r>
                      <a:endParaRPr/>
                    </a:p>
                  </a:txBody>
                  <a:tcPr marL="89625" marR="89625" marT="44825" marB="44825"/>
                </a:tc>
                <a:tc>
                  <a:txBody>
                    <a:bodyPr/>
                    <a:lstStyle/>
                    <a:p>
                      <a:pPr marL="0" marR="0" lvl="0" indent="0" algn="l" rtl="0">
                        <a:spcBef>
                          <a:spcPts val="0"/>
                        </a:spcBef>
                        <a:spcAft>
                          <a:spcPts val="0"/>
                        </a:spcAft>
                        <a:buNone/>
                      </a:pPr>
                      <a:r>
                        <a:rPr lang="en-US" sz="1700"/>
                        <a:t>Low</a:t>
                      </a:r>
                      <a:endParaRPr/>
                    </a:p>
                  </a:txBody>
                  <a:tcPr marL="89625" marR="89625" marT="44825" marB="44825"/>
                </a:tc>
                <a:tc>
                  <a:txBody>
                    <a:bodyPr/>
                    <a:lstStyle/>
                    <a:p>
                      <a:pPr marL="0" marR="0" lvl="0" indent="0" algn="l" rtl="0">
                        <a:spcBef>
                          <a:spcPts val="0"/>
                        </a:spcBef>
                        <a:spcAft>
                          <a:spcPts val="0"/>
                        </a:spcAft>
                        <a:buNone/>
                      </a:pPr>
                      <a:r>
                        <a:rPr lang="en-US" sz="1700"/>
                        <a:t>M</a:t>
                      </a:r>
                      <a:endParaRPr/>
                    </a:p>
                  </a:txBody>
                  <a:tcPr marL="89625" marR="89625" marT="44825" marB="44825"/>
                </a:tc>
                <a:tc>
                  <a:txBody>
                    <a:bodyPr/>
                    <a:lstStyle/>
                    <a:p>
                      <a:pPr marL="0" marR="0" lvl="0" indent="0" algn="l" rtl="0">
                        <a:spcBef>
                          <a:spcPts val="0"/>
                        </a:spcBef>
                        <a:spcAft>
                          <a:spcPts val="0"/>
                        </a:spcAft>
                        <a:buNone/>
                      </a:pPr>
                      <a:r>
                        <a:rPr lang="en-US" sz="1700"/>
                        <a:t>Rent</a:t>
                      </a:r>
                      <a:endParaRPr/>
                    </a:p>
                  </a:txBody>
                  <a:tcPr marL="89625" marR="89625" marT="44825" marB="44825"/>
                </a:tc>
                <a:extLst>
                  <a:ext uri="{0D108BD9-81ED-4DB2-BD59-A6C34878D82A}">
                    <a16:rowId xmlns:a16="http://schemas.microsoft.com/office/drawing/2014/main" val="10004"/>
                  </a:ext>
                </a:extLst>
              </a:tr>
            </a:tbl>
          </a:graphicData>
        </a:graphic>
      </p:graphicFrame>
      <p:graphicFrame>
        <p:nvGraphicFramePr>
          <p:cNvPr id="520" name="Google Shape;520;p28"/>
          <p:cNvGraphicFramePr/>
          <p:nvPr/>
        </p:nvGraphicFramePr>
        <p:xfrm>
          <a:off x="877281" y="3993661"/>
          <a:ext cx="8126875" cy="363500"/>
        </p:xfrm>
        <a:graphic>
          <a:graphicData uri="http://schemas.openxmlformats.org/drawingml/2006/table">
            <a:tbl>
              <a:tblPr bandRow="1">
                <a:noFill/>
                <a:tableStyleId>{D676B159-A554-46CE-B8AE-3B2EBCF896B6}</a:tableStyleId>
              </a:tblPr>
              <a:tblGrid>
                <a:gridCol w="1625375">
                  <a:extLst>
                    <a:ext uri="{9D8B030D-6E8A-4147-A177-3AD203B41FA5}">
                      <a16:colId xmlns:a16="http://schemas.microsoft.com/office/drawing/2014/main" val="20000"/>
                    </a:ext>
                  </a:extLst>
                </a:gridCol>
                <a:gridCol w="1625375">
                  <a:extLst>
                    <a:ext uri="{9D8B030D-6E8A-4147-A177-3AD203B41FA5}">
                      <a16:colId xmlns:a16="http://schemas.microsoft.com/office/drawing/2014/main" val="20001"/>
                    </a:ext>
                  </a:extLst>
                </a:gridCol>
                <a:gridCol w="1625375">
                  <a:extLst>
                    <a:ext uri="{9D8B030D-6E8A-4147-A177-3AD203B41FA5}">
                      <a16:colId xmlns:a16="http://schemas.microsoft.com/office/drawing/2014/main" val="20002"/>
                    </a:ext>
                  </a:extLst>
                </a:gridCol>
                <a:gridCol w="1625375">
                  <a:extLst>
                    <a:ext uri="{9D8B030D-6E8A-4147-A177-3AD203B41FA5}">
                      <a16:colId xmlns:a16="http://schemas.microsoft.com/office/drawing/2014/main" val="20003"/>
                    </a:ext>
                  </a:extLst>
                </a:gridCol>
                <a:gridCol w="1625375">
                  <a:extLst>
                    <a:ext uri="{9D8B030D-6E8A-4147-A177-3AD203B41FA5}">
                      <a16:colId xmlns:a16="http://schemas.microsoft.com/office/drawing/2014/main" val="20004"/>
                    </a:ext>
                  </a:extLst>
                </a:gridCol>
              </a:tblGrid>
              <a:tr h="363500">
                <a:tc>
                  <a:txBody>
                    <a:bodyPr/>
                    <a:lstStyle/>
                    <a:p>
                      <a:pPr marL="0" marR="0" lvl="0" indent="0" algn="l" rtl="0">
                        <a:spcBef>
                          <a:spcPts val="0"/>
                        </a:spcBef>
                        <a:spcAft>
                          <a:spcPts val="0"/>
                        </a:spcAft>
                        <a:buNone/>
                      </a:pPr>
                      <a:r>
                        <a:rPr lang="en-US" sz="1700"/>
                        <a:t>31</a:t>
                      </a:r>
                      <a:endParaRPr/>
                    </a:p>
                  </a:txBody>
                  <a:tcPr marL="89625" marR="89625" marT="44825" marB="44825"/>
                </a:tc>
                <a:tc>
                  <a:txBody>
                    <a:bodyPr/>
                    <a:lstStyle/>
                    <a:p>
                      <a:pPr marL="0" marR="0" lvl="0" indent="0" algn="l" rtl="0">
                        <a:spcBef>
                          <a:spcPts val="0"/>
                        </a:spcBef>
                        <a:spcAft>
                          <a:spcPts val="0"/>
                        </a:spcAft>
                        <a:buNone/>
                      </a:pPr>
                      <a:r>
                        <a:rPr lang="en-US" sz="1700"/>
                        <a:t>$52,000</a:t>
                      </a:r>
                      <a:endParaRPr/>
                    </a:p>
                  </a:txBody>
                  <a:tcPr marL="89625" marR="89625" marT="44825" marB="44825"/>
                </a:tc>
                <a:tc>
                  <a:txBody>
                    <a:bodyPr/>
                    <a:lstStyle/>
                    <a:p>
                      <a:pPr marL="0" marR="0" lvl="0" indent="0" algn="l" rtl="0">
                        <a:spcBef>
                          <a:spcPts val="0"/>
                        </a:spcBef>
                        <a:spcAft>
                          <a:spcPts val="0"/>
                        </a:spcAft>
                        <a:buNone/>
                      </a:pPr>
                      <a:r>
                        <a:rPr lang="en-US" sz="1700"/>
                        <a:t>High</a:t>
                      </a:r>
                      <a:endParaRPr/>
                    </a:p>
                  </a:txBody>
                  <a:tcPr marL="89625" marR="89625" marT="44825" marB="44825"/>
                </a:tc>
                <a:tc>
                  <a:txBody>
                    <a:bodyPr/>
                    <a:lstStyle/>
                    <a:p>
                      <a:pPr marL="0" marR="0" lvl="0" indent="0" algn="l" rtl="0">
                        <a:spcBef>
                          <a:spcPts val="0"/>
                        </a:spcBef>
                        <a:spcAft>
                          <a:spcPts val="0"/>
                        </a:spcAft>
                        <a:buNone/>
                      </a:pPr>
                      <a:r>
                        <a:rPr lang="en-US" sz="1700"/>
                        <a:t>M</a:t>
                      </a:r>
                      <a:endParaRPr/>
                    </a:p>
                  </a:txBody>
                  <a:tcPr marL="89625" marR="89625" marT="44825" marB="44825"/>
                </a:tc>
                <a:tc>
                  <a:txBody>
                    <a:bodyPr/>
                    <a:lstStyle/>
                    <a:p>
                      <a:pPr marL="0" marR="0" lvl="0" indent="0" algn="l" rtl="0">
                        <a:spcBef>
                          <a:spcPts val="0"/>
                        </a:spcBef>
                        <a:spcAft>
                          <a:spcPts val="0"/>
                        </a:spcAft>
                        <a:buNone/>
                      </a:pPr>
                      <a:r>
                        <a:rPr lang="en-US" sz="1700"/>
                        <a:t>?</a:t>
                      </a:r>
                      <a:endParaRPr/>
                    </a:p>
                  </a:txBody>
                  <a:tcPr marL="89625" marR="89625" marT="44825" marB="44825"/>
                </a:tc>
                <a:extLst>
                  <a:ext uri="{0D108BD9-81ED-4DB2-BD59-A6C34878D82A}">
                    <a16:rowId xmlns:a16="http://schemas.microsoft.com/office/drawing/2014/main" val="10000"/>
                  </a:ext>
                </a:extLst>
              </a:tr>
            </a:tbl>
          </a:graphicData>
        </a:graphic>
      </p:graphicFrame>
      <p:grpSp>
        <p:nvGrpSpPr>
          <p:cNvPr id="521" name="Google Shape;521;p28"/>
          <p:cNvGrpSpPr/>
          <p:nvPr/>
        </p:nvGrpSpPr>
        <p:grpSpPr>
          <a:xfrm>
            <a:off x="9203303" y="1607424"/>
            <a:ext cx="1919960" cy="1817492"/>
            <a:chOff x="9557909" y="1638895"/>
            <a:chExt cx="1958737" cy="1854200"/>
          </a:xfrm>
        </p:grpSpPr>
        <p:sp>
          <p:nvSpPr>
            <p:cNvPr id="522" name="Google Shape;522;p28"/>
            <p:cNvSpPr/>
            <p:nvPr/>
          </p:nvSpPr>
          <p:spPr>
            <a:xfrm>
              <a:off x="9557909" y="1638895"/>
              <a:ext cx="288032" cy="1854200"/>
            </a:xfrm>
            <a:prstGeom prst="rightBrace">
              <a:avLst>
                <a:gd name="adj1" fmla="val 8333"/>
                <a:gd name="adj2" fmla="val 50000"/>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400"/>
                <a:buFont typeface="Quattrocento Sans"/>
                <a:buNone/>
              </a:pPr>
              <a:endParaRPr sz="1400" b="0" i="0" u="none" strike="noStrike" cap="none">
                <a:solidFill>
                  <a:srgbClr val="505050"/>
                </a:solidFill>
                <a:latin typeface="Quattrocento Sans"/>
                <a:ea typeface="Quattrocento Sans"/>
                <a:cs typeface="Quattrocento Sans"/>
                <a:sym typeface="Quattrocento Sans"/>
              </a:endParaRPr>
            </a:p>
          </p:txBody>
        </p:sp>
        <p:sp>
          <p:nvSpPr>
            <p:cNvPr id="523" name="Google Shape;523;p28"/>
            <p:cNvSpPr txBox="1"/>
            <p:nvPr/>
          </p:nvSpPr>
          <p:spPr>
            <a:xfrm>
              <a:off x="9818647" y="2279765"/>
              <a:ext cx="1698000" cy="493200"/>
            </a:xfrm>
            <a:prstGeom prst="rect">
              <a:avLst/>
            </a:prstGeom>
            <a:noFill/>
            <a:ln>
              <a:noFill/>
            </a:ln>
          </p:spPr>
          <p:txBody>
            <a:bodyPr spcFirstLastPara="1" wrap="square" lIns="179250" tIns="143400" rIns="179250" bIns="143400" anchor="t" anchorCtr="0">
              <a:spAutoFit/>
            </a:bodyPr>
            <a:lstStyle/>
            <a:p>
              <a:pPr marL="0" marR="0" lvl="0" indent="0" algn="l"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Dados de Treino</a:t>
              </a:r>
              <a:endParaRPr/>
            </a:p>
          </p:txBody>
        </p:sp>
      </p:grpSp>
      <p:sp>
        <p:nvSpPr>
          <p:cNvPr id="524" name="Google Shape;524;p28"/>
          <p:cNvSpPr/>
          <p:nvPr/>
        </p:nvSpPr>
        <p:spPr>
          <a:xfrm rot="5400000">
            <a:off x="3982908" y="1551515"/>
            <a:ext cx="282330" cy="6493587"/>
          </a:xfrm>
          <a:prstGeom prst="rightBrace">
            <a:avLst>
              <a:gd name="adj1" fmla="val 8333"/>
              <a:gd name="adj2" fmla="val 50000"/>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5"/>
              <a:buFont typeface="Quattrocento Sans"/>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25" name="Google Shape;525;p28"/>
          <p:cNvSpPr/>
          <p:nvPr/>
        </p:nvSpPr>
        <p:spPr>
          <a:xfrm rot="5400000">
            <a:off x="8081624" y="4016968"/>
            <a:ext cx="282330" cy="1562680"/>
          </a:xfrm>
          <a:prstGeom prst="rightBrace">
            <a:avLst>
              <a:gd name="adj1" fmla="val 8333"/>
              <a:gd name="adj2" fmla="val 50000"/>
            </a:avLst>
          </a:prstGeom>
          <a:noFill/>
          <a:ln w="28575"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765"/>
              <a:buFont typeface="Quattrocento Sans"/>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26" name="Google Shape;526;p28"/>
          <p:cNvSpPr txBox="1"/>
          <p:nvPr/>
        </p:nvSpPr>
        <p:spPr>
          <a:xfrm>
            <a:off x="2968221" y="4939474"/>
            <a:ext cx="2311720" cy="754358"/>
          </a:xfrm>
          <a:prstGeom prst="rect">
            <a:avLst/>
          </a:prstGeom>
          <a:noFill/>
          <a:ln>
            <a:noFill/>
          </a:ln>
        </p:spPr>
        <p:txBody>
          <a:bodyPr spcFirstLastPara="1" wrap="square" lIns="179250" tIns="143400" rIns="179250" bIns="1434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b="1">
                <a:solidFill>
                  <a:srgbClr val="505050"/>
                </a:solidFill>
                <a:latin typeface="Quattrocento Sans"/>
                <a:ea typeface="Quattrocento Sans"/>
                <a:cs typeface="Quattrocento Sans"/>
                <a:sym typeface="Quattrocento Sans"/>
              </a:rPr>
              <a:t>Conhecemos</a:t>
            </a:r>
            <a:endParaRPr/>
          </a:p>
          <a:p>
            <a:pPr marL="0" marR="0" lvl="0" indent="0" algn="ctr" rtl="0">
              <a:lnSpc>
                <a:spcPct val="90000"/>
              </a:lnSpc>
              <a:spcBef>
                <a:spcPts val="588"/>
              </a:spcBef>
              <a:spcAft>
                <a:spcPts val="0"/>
              </a:spcAft>
              <a:buClr>
                <a:srgbClr val="505050"/>
              </a:buClr>
              <a:buSzPts val="1400"/>
              <a:buFont typeface="Quattrocento Sans"/>
              <a:buNone/>
            </a:pPr>
            <a:r>
              <a:rPr lang="en-US" sz="1400" b="0" i="0" u="none" strike="noStrike" cap="none">
                <a:solidFill>
                  <a:srgbClr val="505050"/>
                </a:solidFill>
                <a:latin typeface="Quattrocento Sans"/>
                <a:ea typeface="Quattrocento Sans"/>
                <a:cs typeface="Quattrocento Sans"/>
                <a:sym typeface="Quattrocento Sans"/>
              </a:rPr>
              <a:t>(“features”, “</a:t>
            </a:r>
            <a:r>
              <a:rPr lang="en-US">
                <a:solidFill>
                  <a:srgbClr val="505050"/>
                </a:solidFill>
                <a:latin typeface="Quattrocento Sans"/>
                <a:ea typeface="Quattrocento Sans"/>
                <a:cs typeface="Quattrocento Sans"/>
                <a:sym typeface="Quattrocento Sans"/>
              </a:rPr>
              <a:t>atributos</a:t>
            </a:r>
            <a:r>
              <a:rPr lang="en-US" sz="1400" b="0" i="0" u="none" strike="noStrike" cap="none">
                <a:solidFill>
                  <a:srgbClr val="505050"/>
                </a:solidFill>
                <a:latin typeface="Quattrocento Sans"/>
                <a:ea typeface="Quattrocento Sans"/>
                <a:cs typeface="Quattrocento Sans"/>
                <a:sym typeface="Quattrocento Sans"/>
              </a:rPr>
              <a:t>”)</a:t>
            </a:r>
            <a:endParaRPr/>
          </a:p>
        </p:txBody>
      </p:sp>
      <p:sp>
        <p:nvSpPr>
          <p:cNvPr id="527" name="Google Shape;527;p28"/>
          <p:cNvSpPr txBox="1"/>
          <p:nvPr/>
        </p:nvSpPr>
        <p:spPr>
          <a:xfrm>
            <a:off x="7355374" y="4939475"/>
            <a:ext cx="1848000" cy="754500"/>
          </a:xfrm>
          <a:prstGeom prst="rect">
            <a:avLst/>
          </a:prstGeom>
          <a:noFill/>
          <a:ln>
            <a:noFill/>
          </a:ln>
        </p:spPr>
        <p:txBody>
          <a:bodyPr spcFirstLastPara="1" wrap="square" lIns="179250" tIns="143400" rIns="179250" bIns="1434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b="1">
                <a:solidFill>
                  <a:srgbClr val="505050"/>
                </a:solidFill>
                <a:latin typeface="Quattrocento Sans"/>
                <a:ea typeface="Quattrocento Sans"/>
                <a:cs typeface="Quattrocento Sans"/>
                <a:sym typeface="Quattrocento Sans"/>
              </a:rPr>
              <a:t>Queremos Prever</a:t>
            </a:r>
            <a:endParaRPr/>
          </a:p>
          <a:p>
            <a:pPr marL="0" marR="0" lvl="0" indent="0" algn="ctr" rtl="0">
              <a:lnSpc>
                <a:spcPct val="90000"/>
              </a:lnSpc>
              <a:spcBef>
                <a:spcPts val="588"/>
              </a:spcBef>
              <a:spcAft>
                <a:spcPts val="0"/>
              </a:spcAft>
              <a:buClr>
                <a:srgbClr val="505050"/>
              </a:buClr>
              <a:buSzPts val="1400"/>
              <a:buFont typeface="Quattrocento Sans"/>
              <a:buNone/>
            </a:pPr>
            <a:r>
              <a:rPr lang="en-US" sz="1400" b="0" i="0" u="none" strike="noStrike" cap="none">
                <a:solidFill>
                  <a:srgbClr val="505050"/>
                </a:solidFill>
                <a:latin typeface="Quattrocento Sans"/>
                <a:ea typeface="Quattrocento Sans"/>
                <a:cs typeface="Quattrocento Sans"/>
                <a:sym typeface="Quattrocento Sans"/>
              </a:rPr>
              <a:t>(“classe”, “</a:t>
            </a:r>
            <a:r>
              <a:rPr lang="en-US">
                <a:solidFill>
                  <a:srgbClr val="505050"/>
                </a:solidFill>
                <a:latin typeface="Quattrocento Sans"/>
                <a:ea typeface="Quattrocento Sans"/>
                <a:cs typeface="Quattrocento Sans"/>
                <a:sym typeface="Quattrocento Sans"/>
              </a:rPr>
              <a:t>rótulo</a:t>
            </a:r>
            <a:r>
              <a:rPr lang="en-US" sz="1400" b="0" i="0" u="none" strike="noStrike" cap="none">
                <a:solidFill>
                  <a:srgbClr val="505050"/>
                </a:solidFill>
                <a:latin typeface="Quattrocento Sans"/>
                <a:ea typeface="Quattrocento Sans"/>
                <a:cs typeface="Quattrocento Sans"/>
                <a:sym typeface="Quattrocento Sans"/>
              </a:rPr>
              <a:t>”)</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29"/>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Como criar um Modelo Preditivo de ML</a:t>
            </a:r>
            <a:endParaRPr/>
          </a:p>
        </p:txBody>
      </p:sp>
      <p:sp>
        <p:nvSpPr>
          <p:cNvPr id="537" name="Google Shape;537;p29"/>
          <p:cNvSpPr txBox="1"/>
          <p:nvPr/>
        </p:nvSpPr>
        <p:spPr>
          <a:xfrm>
            <a:off x="6792513" y="3638882"/>
            <a:ext cx="5249433" cy="1299632"/>
          </a:xfrm>
          <a:prstGeom prst="rect">
            <a:avLst/>
          </a:prstGeom>
          <a:noFill/>
          <a:ln>
            <a:noFill/>
          </a:ln>
        </p:spPr>
        <p:txBody>
          <a:bodyPr spcFirstLastPara="1" wrap="square" lIns="179250" tIns="143400" rIns="179250" bIns="143400" anchor="ctr" anchorCtr="0">
            <a:noAutofit/>
          </a:bodyPr>
          <a:lstStyle/>
          <a:p>
            <a:pPr marL="0" marR="0" lvl="0" indent="0" algn="l" rtl="0">
              <a:lnSpc>
                <a:spcPct val="90000"/>
              </a:lnSpc>
              <a:spcBef>
                <a:spcPts val="0"/>
              </a:spcBef>
              <a:spcAft>
                <a:spcPts val="0"/>
              </a:spcAft>
              <a:buClr>
                <a:srgbClr val="00BCF3"/>
              </a:buClr>
              <a:buSzPts val="2340"/>
              <a:buFont typeface="Noto Sans Symbols"/>
              <a:buNone/>
            </a:pPr>
            <a:r>
              <a:rPr lang="en-US" sz="2600">
                <a:solidFill>
                  <a:srgbClr val="00BCF3"/>
                </a:solidFill>
                <a:latin typeface="Quattrocento Sans"/>
                <a:ea typeface="Quattrocento Sans"/>
                <a:cs typeface="Quattrocento Sans"/>
                <a:sym typeface="Quattrocento Sans"/>
              </a:rPr>
              <a:t>Testar</a:t>
            </a:r>
            <a:endParaRPr/>
          </a:p>
          <a:p>
            <a:pPr marL="0" marR="0" lvl="0" indent="0" algn="l" rtl="0">
              <a:lnSpc>
                <a:spcPct val="100000"/>
              </a:lnSpc>
              <a:spcBef>
                <a:spcPts val="0"/>
              </a:spcBef>
              <a:spcAft>
                <a:spcPts val="0"/>
              </a:spcAft>
              <a:buClr>
                <a:srgbClr val="505050"/>
              </a:buClr>
              <a:buSzPts val="2000"/>
              <a:buFont typeface="Noto Sans Symbols"/>
              <a:buNone/>
            </a:pPr>
            <a:r>
              <a:rPr lang="en-US" sz="2000">
                <a:solidFill>
                  <a:srgbClr val="505050"/>
                </a:solidFill>
                <a:latin typeface="Quattrocento Sans"/>
                <a:ea typeface="Quattrocento Sans"/>
                <a:cs typeface="Quattrocento Sans"/>
                <a:sym typeface="Quattrocento Sans"/>
              </a:rPr>
              <a:t>Teste em dados ocultos para validar o modelo.</a:t>
            </a:r>
            <a:endParaRPr/>
          </a:p>
        </p:txBody>
      </p:sp>
      <p:sp>
        <p:nvSpPr>
          <p:cNvPr id="538" name="Google Shape;538;p29"/>
          <p:cNvSpPr txBox="1"/>
          <p:nvPr/>
        </p:nvSpPr>
        <p:spPr>
          <a:xfrm>
            <a:off x="6792513" y="4856717"/>
            <a:ext cx="5249433" cy="1344446"/>
          </a:xfrm>
          <a:prstGeom prst="rect">
            <a:avLst/>
          </a:prstGeom>
          <a:noFill/>
          <a:ln>
            <a:noFill/>
          </a:ln>
        </p:spPr>
        <p:txBody>
          <a:bodyPr spcFirstLastPara="1" wrap="square" lIns="179250" tIns="143400" rIns="179250" bIns="143400" anchor="ctr" anchorCtr="0">
            <a:noAutofit/>
          </a:bodyPr>
          <a:lstStyle/>
          <a:p>
            <a:pPr marL="0" marR="0" lvl="0" indent="0" algn="l" rtl="0">
              <a:lnSpc>
                <a:spcPct val="90000"/>
              </a:lnSpc>
              <a:spcBef>
                <a:spcPts val="0"/>
              </a:spcBef>
              <a:spcAft>
                <a:spcPts val="0"/>
              </a:spcAft>
              <a:buClr>
                <a:srgbClr val="00BCF3"/>
              </a:buClr>
              <a:buSzPts val="2340"/>
              <a:buFont typeface="Noto Sans Symbols"/>
              <a:buNone/>
            </a:pPr>
            <a:r>
              <a:rPr lang="en-US" sz="2600">
                <a:solidFill>
                  <a:srgbClr val="00BCF3"/>
                </a:solidFill>
                <a:latin typeface="Quattrocento Sans"/>
                <a:ea typeface="Quattrocento Sans"/>
                <a:cs typeface="Quattrocento Sans"/>
                <a:sym typeface="Quattrocento Sans"/>
              </a:rPr>
              <a:t>Prever</a:t>
            </a:r>
            <a:endParaRPr/>
          </a:p>
          <a:p>
            <a:pPr marL="0" marR="0" lvl="0" indent="0" algn="l" rtl="0">
              <a:lnSpc>
                <a:spcPct val="100000"/>
              </a:lnSpc>
              <a:spcBef>
                <a:spcPts val="0"/>
              </a:spcBef>
              <a:spcAft>
                <a:spcPts val="0"/>
              </a:spcAft>
              <a:buClr>
                <a:srgbClr val="505050"/>
              </a:buClr>
              <a:buSzPts val="2000"/>
              <a:buFont typeface="Noto Sans Symbols"/>
              <a:buNone/>
            </a:pPr>
            <a:r>
              <a:rPr lang="en-US" sz="2000">
                <a:solidFill>
                  <a:srgbClr val="505050"/>
                </a:solidFill>
                <a:latin typeface="Quattrocento Sans"/>
                <a:ea typeface="Quattrocento Sans"/>
                <a:cs typeface="Quattrocento Sans"/>
                <a:sym typeface="Quattrocento Sans"/>
              </a:rPr>
              <a:t>Se o modelo for bom, use!</a:t>
            </a:r>
            <a:endParaRPr/>
          </a:p>
        </p:txBody>
      </p:sp>
      <p:sp>
        <p:nvSpPr>
          <p:cNvPr id="539" name="Google Shape;539;p29"/>
          <p:cNvSpPr txBox="1"/>
          <p:nvPr/>
        </p:nvSpPr>
        <p:spPr>
          <a:xfrm>
            <a:off x="6792514" y="1034397"/>
            <a:ext cx="5249432" cy="1299632"/>
          </a:xfrm>
          <a:prstGeom prst="rect">
            <a:avLst/>
          </a:prstGeom>
          <a:noFill/>
          <a:ln>
            <a:noFill/>
          </a:ln>
        </p:spPr>
        <p:txBody>
          <a:bodyPr spcFirstLastPara="1" wrap="square" lIns="179250" tIns="143400" rIns="179250" bIns="143400" anchor="ctr" anchorCtr="0">
            <a:noAutofit/>
          </a:bodyPr>
          <a:lstStyle/>
          <a:p>
            <a:pPr marL="0" marR="0" lvl="0" indent="0" algn="l" rtl="0">
              <a:lnSpc>
                <a:spcPct val="90000"/>
              </a:lnSpc>
              <a:spcBef>
                <a:spcPts val="0"/>
              </a:spcBef>
              <a:spcAft>
                <a:spcPts val="0"/>
              </a:spcAft>
              <a:buClr>
                <a:srgbClr val="00BCF3"/>
              </a:buClr>
              <a:buSzPts val="2340"/>
              <a:buFont typeface="Noto Sans Symbols"/>
              <a:buNone/>
            </a:pPr>
            <a:r>
              <a:rPr lang="en-US" sz="2600">
                <a:solidFill>
                  <a:srgbClr val="00BCF3"/>
                </a:solidFill>
                <a:latin typeface="Quattrocento Sans"/>
                <a:ea typeface="Quattrocento Sans"/>
                <a:cs typeface="Quattrocento Sans"/>
                <a:sym typeface="Quattrocento Sans"/>
              </a:rPr>
              <a:t>Construir</a:t>
            </a:r>
            <a:endParaRPr/>
          </a:p>
          <a:p>
            <a:pPr marL="0" marR="0" lvl="0" indent="0" algn="l" rtl="0">
              <a:lnSpc>
                <a:spcPct val="100000"/>
              </a:lnSpc>
              <a:spcBef>
                <a:spcPts val="0"/>
              </a:spcBef>
              <a:spcAft>
                <a:spcPts val="0"/>
              </a:spcAft>
              <a:buClr>
                <a:srgbClr val="505050"/>
              </a:buClr>
              <a:buSzPts val="2000"/>
              <a:buFont typeface="Noto Sans Symbols"/>
              <a:buNone/>
            </a:pPr>
            <a:r>
              <a:rPr lang="en-US" sz="2000">
                <a:solidFill>
                  <a:srgbClr val="505050"/>
                </a:solidFill>
                <a:latin typeface="Quattrocento Sans"/>
                <a:ea typeface="Quattrocento Sans"/>
                <a:cs typeface="Quattrocento Sans"/>
                <a:sym typeface="Quattrocento Sans"/>
              </a:rPr>
              <a:t>Escolher e configurar o modelo.</a:t>
            </a:r>
            <a:endParaRPr/>
          </a:p>
        </p:txBody>
      </p:sp>
      <p:sp>
        <p:nvSpPr>
          <p:cNvPr id="540" name="Google Shape;540;p29"/>
          <p:cNvSpPr txBox="1"/>
          <p:nvPr/>
        </p:nvSpPr>
        <p:spPr>
          <a:xfrm>
            <a:off x="6792514" y="2336640"/>
            <a:ext cx="5249432" cy="1299632"/>
          </a:xfrm>
          <a:prstGeom prst="rect">
            <a:avLst/>
          </a:prstGeom>
          <a:noFill/>
          <a:ln>
            <a:noFill/>
          </a:ln>
        </p:spPr>
        <p:txBody>
          <a:bodyPr spcFirstLastPara="1" wrap="square" lIns="179250" tIns="143400" rIns="179250" bIns="143400" anchor="ctr" anchorCtr="0">
            <a:noAutofit/>
          </a:bodyPr>
          <a:lstStyle/>
          <a:p>
            <a:pPr marL="0" marR="0" lvl="0" indent="0" algn="l" rtl="0">
              <a:lnSpc>
                <a:spcPct val="90000"/>
              </a:lnSpc>
              <a:spcBef>
                <a:spcPts val="0"/>
              </a:spcBef>
              <a:spcAft>
                <a:spcPts val="0"/>
              </a:spcAft>
              <a:buClr>
                <a:srgbClr val="00BCF3"/>
              </a:buClr>
              <a:buSzPts val="2340"/>
              <a:buFont typeface="Noto Sans Symbols"/>
              <a:buNone/>
            </a:pPr>
            <a:r>
              <a:rPr lang="en-US" sz="2600">
                <a:solidFill>
                  <a:srgbClr val="00BCF3"/>
                </a:solidFill>
                <a:latin typeface="Quattrocento Sans"/>
                <a:ea typeface="Quattrocento Sans"/>
                <a:cs typeface="Quattrocento Sans"/>
                <a:sym typeface="Quattrocento Sans"/>
              </a:rPr>
              <a:t>Treinar</a:t>
            </a:r>
            <a:endParaRPr/>
          </a:p>
          <a:p>
            <a:pPr marL="0" marR="0" lvl="0" indent="0" algn="l" rtl="0">
              <a:lnSpc>
                <a:spcPct val="100000"/>
              </a:lnSpc>
              <a:spcBef>
                <a:spcPts val="0"/>
              </a:spcBef>
              <a:spcAft>
                <a:spcPts val="0"/>
              </a:spcAft>
              <a:buClr>
                <a:srgbClr val="505050"/>
              </a:buClr>
              <a:buSzPts val="2000"/>
              <a:buFont typeface="Noto Sans Symbols"/>
              <a:buNone/>
            </a:pPr>
            <a:r>
              <a:rPr lang="en-US" sz="2000">
                <a:solidFill>
                  <a:srgbClr val="505050"/>
                </a:solidFill>
                <a:latin typeface="Quattrocento Sans"/>
                <a:ea typeface="Quattrocento Sans"/>
                <a:cs typeface="Quattrocento Sans"/>
                <a:sym typeface="Quattrocento Sans"/>
              </a:rPr>
              <a:t>Use os dados de treino para ajustar o modelo.</a:t>
            </a:r>
            <a:endParaRPr/>
          </a:p>
        </p:txBody>
      </p:sp>
      <p:grpSp>
        <p:nvGrpSpPr>
          <p:cNvPr id="541" name="Google Shape;541;p29"/>
          <p:cNvGrpSpPr/>
          <p:nvPr/>
        </p:nvGrpSpPr>
        <p:grpSpPr>
          <a:xfrm>
            <a:off x="844696" y="1231349"/>
            <a:ext cx="5682714" cy="5028774"/>
            <a:chOff x="844695" y="1231349"/>
            <a:chExt cx="5949447" cy="5383372"/>
          </a:xfrm>
        </p:grpSpPr>
        <p:grpSp>
          <p:nvGrpSpPr>
            <p:cNvPr id="542" name="Google Shape;542;p29"/>
            <p:cNvGrpSpPr/>
            <p:nvPr/>
          </p:nvGrpSpPr>
          <p:grpSpPr>
            <a:xfrm>
              <a:off x="5413594" y="1231349"/>
              <a:ext cx="1380548" cy="5377786"/>
              <a:chOff x="5413594" y="1231349"/>
              <a:chExt cx="1380548" cy="5377786"/>
            </a:xfrm>
          </p:grpSpPr>
          <p:sp>
            <p:nvSpPr>
              <p:cNvPr id="543" name="Google Shape;543;p29"/>
              <p:cNvSpPr/>
              <p:nvPr/>
            </p:nvSpPr>
            <p:spPr>
              <a:xfrm>
                <a:off x="5413594" y="3920242"/>
                <a:ext cx="1380548" cy="1299632"/>
              </a:xfrm>
              <a:prstGeom prst="rect">
                <a:avLst/>
              </a:prstGeom>
              <a:solidFill>
                <a:schemeClr val="accent1"/>
              </a:solidFill>
              <a:ln>
                <a:noFill/>
              </a:ln>
            </p:spPr>
            <p:txBody>
              <a:bodyPr spcFirstLastPara="1" wrap="square" lIns="179250" tIns="143400" rIns="179250" bIns="143400" anchor="ctr" anchorCtr="0">
                <a:noAutofit/>
              </a:bodyPr>
              <a:lstStyle/>
              <a:p>
                <a:pPr marL="0" marR="0" lvl="0" indent="0" algn="l" rtl="0">
                  <a:lnSpc>
                    <a:spcPct val="90000"/>
                  </a:lnSpc>
                  <a:spcBef>
                    <a:spcPts val="0"/>
                  </a:spcBef>
                  <a:spcAft>
                    <a:spcPts val="0"/>
                  </a:spcAft>
                  <a:buClr>
                    <a:schemeClr val="lt1"/>
                  </a:buClr>
                  <a:buSzPts val="1961"/>
                  <a:buFont typeface="Quattrocento Sans"/>
                  <a:buNone/>
                </a:pPr>
                <a:endParaRPr sz="1961" b="0" i="0" u="none" strike="noStrike" cap="none">
                  <a:solidFill>
                    <a:srgbClr val="FFFFFF"/>
                  </a:solidFill>
                  <a:latin typeface="Quattrocento Sans"/>
                  <a:ea typeface="Quattrocento Sans"/>
                  <a:cs typeface="Quattrocento Sans"/>
                  <a:sym typeface="Quattrocento Sans"/>
                </a:endParaRPr>
              </a:p>
            </p:txBody>
          </p:sp>
          <p:sp>
            <p:nvSpPr>
              <p:cNvPr id="544" name="Google Shape;544;p29" title="Icon of a clipboard"/>
              <p:cNvSpPr/>
              <p:nvPr/>
            </p:nvSpPr>
            <p:spPr>
              <a:xfrm>
                <a:off x="5870806" y="4249199"/>
                <a:ext cx="466124" cy="641718"/>
              </a:xfrm>
              <a:custGeom>
                <a:avLst/>
                <a:gdLst/>
                <a:ahLst/>
                <a:cxnLst/>
                <a:rect l="l" t="t" r="r" b="b"/>
                <a:pathLst>
                  <a:path w="247" h="340" extrusionOk="0">
                    <a:moveTo>
                      <a:pt x="247" y="33"/>
                    </a:moveTo>
                    <a:cubicBezTo>
                      <a:pt x="247" y="340"/>
                      <a:pt x="247" y="340"/>
                      <a:pt x="247" y="340"/>
                    </a:cubicBezTo>
                    <a:cubicBezTo>
                      <a:pt x="0" y="340"/>
                      <a:pt x="0" y="340"/>
                      <a:pt x="0" y="340"/>
                    </a:cubicBezTo>
                    <a:cubicBezTo>
                      <a:pt x="0" y="33"/>
                      <a:pt x="0" y="33"/>
                      <a:pt x="0" y="33"/>
                    </a:cubicBezTo>
                    <a:cubicBezTo>
                      <a:pt x="65" y="33"/>
                      <a:pt x="65" y="33"/>
                      <a:pt x="65" y="33"/>
                    </a:cubicBezTo>
                    <a:cubicBezTo>
                      <a:pt x="91" y="33"/>
                      <a:pt x="91" y="33"/>
                      <a:pt x="91" y="33"/>
                    </a:cubicBezTo>
                    <a:cubicBezTo>
                      <a:pt x="91" y="15"/>
                      <a:pt x="106" y="0"/>
                      <a:pt x="124" y="0"/>
                    </a:cubicBezTo>
                    <a:cubicBezTo>
                      <a:pt x="143" y="0"/>
                      <a:pt x="158" y="15"/>
                      <a:pt x="158" y="33"/>
                    </a:cubicBezTo>
                    <a:lnTo>
                      <a:pt x="247" y="33"/>
                    </a:lnTo>
                    <a:close/>
                    <a:moveTo>
                      <a:pt x="68" y="33"/>
                    </a:moveTo>
                    <a:cubicBezTo>
                      <a:pt x="68" y="78"/>
                      <a:pt x="68" y="78"/>
                      <a:pt x="68" y="78"/>
                    </a:cubicBezTo>
                    <a:cubicBezTo>
                      <a:pt x="180" y="78"/>
                      <a:pt x="180" y="78"/>
                      <a:pt x="180" y="78"/>
                    </a:cubicBezTo>
                    <a:cubicBezTo>
                      <a:pt x="180" y="33"/>
                      <a:pt x="180" y="33"/>
                      <a:pt x="180" y="33"/>
                    </a:cubicBezTo>
                  </a:path>
                </a:pathLst>
              </a:custGeom>
              <a:noFill/>
              <a:ln w="15875" cap="sq" cmpd="sng">
                <a:solidFill>
                  <a:schemeClr val="lt1"/>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45" name="Google Shape;545;p29"/>
              <p:cNvSpPr/>
              <p:nvPr/>
            </p:nvSpPr>
            <p:spPr>
              <a:xfrm>
                <a:off x="5413594" y="5264689"/>
                <a:ext cx="1380548" cy="1344446"/>
              </a:xfrm>
              <a:prstGeom prst="rect">
                <a:avLst/>
              </a:prstGeom>
              <a:solidFill>
                <a:schemeClr val="accent1"/>
              </a:solidFill>
              <a:ln>
                <a:noFill/>
              </a:ln>
            </p:spPr>
            <p:txBody>
              <a:bodyPr spcFirstLastPara="1" wrap="square" lIns="179250" tIns="143400" rIns="179250" bIns="143400" anchor="ctr" anchorCtr="0">
                <a:noAutofit/>
              </a:bodyPr>
              <a:lstStyle/>
              <a:p>
                <a:pPr marL="0" marR="0" lvl="0" indent="0" algn="l" rtl="0">
                  <a:lnSpc>
                    <a:spcPct val="90000"/>
                  </a:lnSpc>
                  <a:spcBef>
                    <a:spcPts val="0"/>
                  </a:spcBef>
                  <a:spcAft>
                    <a:spcPts val="0"/>
                  </a:spcAft>
                  <a:buClr>
                    <a:schemeClr val="lt1"/>
                  </a:buClr>
                  <a:buSzPts val="1961"/>
                  <a:buFont typeface="Quattrocento Sans"/>
                  <a:buNone/>
                </a:pPr>
                <a:endParaRPr sz="1961" b="0" i="0" u="none" strike="noStrike" cap="none">
                  <a:solidFill>
                    <a:srgbClr val="FFFFFF"/>
                  </a:solidFill>
                  <a:latin typeface="Quattrocento Sans"/>
                  <a:ea typeface="Quattrocento Sans"/>
                  <a:cs typeface="Quattrocento Sans"/>
                  <a:sym typeface="Quattrocento Sans"/>
                </a:endParaRPr>
              </a:p>
            </p:txBody>
          </p:sp>
          <p:sp>
            <p:nvSpPr>
              <p:cNvPr id="546" name="Google Shape;546;p29" title="Icon of a counterweight scale"/>
              <p:cNvSpPr/>
              <p:nvPr/>
            </p:nvSpPr>
            <p:spPr>
              <a:xfrm>
                <a:off x="5873903" y="5666500"/>
                <a:ext cx="463026" cy="478140"/>
              </a:xfrm>
              <a:custGeom>
                <a:avLst/>
                <a:gdLst/>
                <a:ahLst/>
                <a:cxnLst/>
                <a:rect l="l" t="t" r="r" b="b"/>
                <a:pathLst>
                  <a:path w="3750" h="3871" extrusionOk="0">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cmpd="sng">
                <a:solidFill>
                  <a:schemeClr val="lt1"/>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882"/>
                  <a:buFont typeface="Quattrocento Sans"/>
                  <a:buNone/>
                </a:pPr>
                <a:endParaRPr sz="882" b="0" i="0" u="none" strike="noStrike" cap="none">
                  <a:solidFill>
                    <a:srgbClr val="505050"/>
                  </a:solidFill>
                  <a:latin typeface="Quattrocento Sans"/>
                  <a:ea typeface="Quattrocento Sans"/>
                  <a:cs typeface="Quattrocento Sans"/>
                  <a:sym typeface="Quattrocento Sans"/>
                </a:endParaRPr>
              </a:p>
            </p:txBody>
          </p:sp>
          <p:sp>
            <p:nvSpPr>
              <p:cNvPr id="547" name="Google Shape;547;p29"/>
              <p:cNvSpPr/>
              <p:nvPr/>
            </p:nvSpPr>
            <p:spPr>
              <a:xfrm>
                <a:off x="5413594" y="1231349"/>
                <a:ext cx="1380548" cy="1299632"/>
              </a:xfrm>
              <a:prstGeom prst="rect">
                <a:avLst/>
              </a:prstGeom>
              <a:solidFill>
                <a:schemeClr val="accent1"/>
              </a:solidFill>
              <a:ln>
                <a:noFill/>
              </a:ln>
            </p:spPr>
            <p:txBody>
              <a:bodyPr spcFirstLastPara="1" wrap="square" lIns="179250" tIns="143400" rIns="179250" bIns="143400" anchor="ctr" anchorCtr="0">
                <a:noAutofit/>
              </a:bodyPr>
              <a:lstStyle/>
              <a:p>
                <a:pPr marL="0" marR="0" lvl="0" indent="0" algn="l" rtl="0">
                  <a:lnSpc>
                    <a:spcPct val="90000"/>
                  </a:lnSpc>
                  <a:spcBef>
                    <a:spcPts val="0"/>
                  </a:spcBef>
                  <a:spcAft>
                    <a:spcPts val="0"/>
                  </a:spcAft>
                  <a:buClr>
                    <a:schemeClr val="lt1"/>
                  </a:buClr>
                  <a:buSzPts val="1961"/>
                  <a:buFont typeface="Quattrocento Sans"/>
                  <a:buNone/>
                </a:pPr>
                <a:endParaRPr sz="1961" b="0" i="0" u="none" strike="noStrike" cap="none">
                  <a:solidFill>
                    <a:srgbClr val="FFFFFF"/>
                  </a:solidFill>
                  <a:latin typeface="Quattrocento Sans"/>
                  <a:ea typeface="Quattrocento Sans"/>
                  <a:cs typeface="Quattrocento Sans"/>
                  <a:sym typeface="Quattrocento Sans"/>
                </a:endParaRPr>
              </a:p>
            </p:txBody>
          </p:sp>
          <p:sp>
            <p:nvSpPr>
              <p:cNvPr id="548" name="Google Shape;548;p29" title="Icon of a forklift carrying boxes"/>
              <p:cNvSpPr/>
              <p:nvPr/>
            </p:nvSpPr>
            <p:spPr>
              <a:xfrm>
                <a:off x="5869709" y="1664915"/>
                <a:ext cx="467221" cy="432501"/>
              </a:xfrm>
              <a:custGeom>
                <a:avLst/>
                <a:gdLst/>
                <a:ahLst/>
                <a:cxnLst/>
                <a:rect l="l" t="t" r="r" b="b"/>
                <a:pathLst>
                  <a:path w="349" h="323" extrusionOk="0">
                    <a:moveTo>
                      <a:pt x="27" y="296"/>
                    </a:moveTo>
                    <a:cubicBezTo>
                      <a:pt x="27" y="281"/>
                      <a:pt x="39" y="268"/>
                      <a:pt x="54" y="268"/>
                    </a:cubicBezTo>
                    <a:cubicBezTo>
                      <a:pt x="69" y="268"/>
                      <a:pt x="81" y="281"/>
                      <a:pt x="81" y="296"/>
                    </a:cubicBezTo>
                    <a:cubicBezTo>
                      <a:pt x="81" y="311"/>
                      <a:pt x="69" y="323"/>
                      <a:pt x="54" y="323"/>
                    </a:cubicBezTo>
                    <a:cubicBezTo>
                      <a:pt x="39" y="323"/>
                      <a:pt x="27" y="311"/>
                      <a:pt x="27" y="296"/>
                    </a:cubicBezTo>
                    <a:close/>
                    <a:moveTo>
                      <a:pt x="183" y="323"/>
                    </a:moveTo>
                    <a:cubicBezTo>
                      <a:pt x="198" y="323"/>
                      <a:pt x="210" y="311"/>
                      <a:pt x="210" y="296"/>
                    </a:cubicBezTo>
                    <a:cubicBezTo>
                      <a:pt x="210" y="281"/>
                      <a:pt x="198" y="268"/>
                      <a:pt x="183" y="268"/>
                    </a:cubicBezTo>
                    <a:cubicBezTo>
                      <a:pt x="167" y="268"/>
                      <a:pt x="155" y="281"/>
                      <a:pt x="155" y="296"/>
                    </a:cubicBezTo>
                    <a:cubicBezTo>
                      <a:pt x="155" y="311"/>
                      <a:pt x="167" y="323"/>
                      <a:pt x="183" y="323"/>
                    </a:cubicBezTo>
                    <a:close/>
                    <a:moveTo>
                      <a:pt x="194" y="192"/>
                    </a:moveTo>
                    <a:cubicBezTo>
                      <a:pt x="159" y="85"/>
                      <a:pt x="159" y="85"/>
                      <a:pt x="159" y="85"/>
                    </a:cubicBezTo>
                    <a:cubicBezTo>
                      <a:pt x="150" y="62"/>
                      <a:pt x="135" y="39"/>
                      <a:pt x="110" y="39"/>
                    </a:cubicBezTo>
                    <a:cubicBezTo>
                      <a:pt x="22" y="39"/>
                      <a:pt x="22" y="39"/>
                      <a:pt x="22" y="39"/>
                    </a:cubicBezTo>
                    <a:cubicBezTo>
                      <a:pt x="10" y="39"/>
                      <a:pt x="0" y="49"/>
                      <a:pt x="0" y="61"/>
                    </a:cubicBezTo>
                    <a:cubicBezTo>
                      <a:pt x="0" y="296"/>
                      <a:pt x="0" y="296"/>
                      <a:pt x="0" y="296"/>
                    </a:cubicBezTo>
                    <a:cubicBezTo>
                      <a:pt x="27" y="296"/>
                      <a:pt x="27" y="296"/>
                      <a:pt x="27" y="296"/>
                    </a:cubicBezTo>
                    <a:moveTo>
                      <a:pt x="81" y="296"/>
                    </a:moveTo>
                    <a:cubicBezTo>
                      <a:pt x="155" y="296"/>
                      <a:pt x="155" y="296"/>
                      <a:pt x="155" y="296"/>
                    </a:cubicBezTo>
                    <a:moveTo>
                      <a:pt x="210" y="296"/>
                    </a:moveTo>
                    <a:cubicBezTo>
                      <a:pt x="235" y="296"/>
                      <a:pt x="235" y="296"/>
                      <a:pt x="235" y="296"/>
                    </a:cubicBezTo>
                    <a:cubicBezTo>
                      <a:pt x="235" y="0"/>
                      <a:pt x="235" y="0"/>
                      <a:pt x="235" y="0"/>
                    </a:cubicBezTo>
                    <a:moveTo>
                      <a:pt x="235" y="272"/>
                    </a:moveTo>
                    <a:cubicBezTo>
                      <a:pt x="349" y="272"/>
                      <a:pt x="349" y="272"/>
                      <a:pt x="349" y="272"/>
                    </a:cubicBezTo>
                    <a:moveTo>
                      <a:pt x="0" y="139"/>
                    </a:moveTo>
                    <a:cubicBezTo>
                      <a:pt x="81" y="139"/>
                      <a:pt x="81" y="139"/>
                      <a:pt x="81" y="139"/>
                    </a:cubicBezTo>
                    <a:cubicBezTo>
                      <a:pt x="81" y="192"/>
                      <a:pt x="81" y="192"/>
                      <a:pt x="81" y="192"/>
                    </a:cubicBezTo>
                    <a:cubicBezTo>
                      <a:pt x="235" y="192"/>
                      <a:pt x="235" y="192"/>
                      <a:pt x="235" y="192"/>
                    </a:cubicBezTo>
                    <a:moveTo>
                      <a:pt x="315" y="35"/>
                    </a:moveTo>
                    <a:cubicBezTo>
                      <a:pt x="281" y="35"/>
                      <a:pt x="281" y="35"/>
                      <a:pt x="281" y="35"/>
                    </a:cubicBezTo>
                    <a:cubicBezTo>
                      <a:pt x="281" y="68"/>
                      <a:pt x="281" y="68"/>
                      <a:pt x="281" y="68"/>
                    </a:cubicBezTo>
                    <a:cubicBezTo>
                      <a:pt x="315" y="68"/>
                      <a:pt x="315" y="68"/>
                      <a:pt x="315" y="68"/>
                    </a:cubicBezTo>
                    <a:lnTo>
                      <a:pt x="315" y="35"/>
                    </a:lnTo>
                    <a:close/>
                    <a:moveTo>
                      <a:pt x="315" y="112"/>
                    </a:moveTo>
                    <a:cubicBezTo>
                      <a:pt x="281" y="112"/>
                      <a:pt x="281" y="112"/>
                      <a:pt x="281" y="112"/>
                    </a:cubicBezTo>
                    <a:cubicBezTo>
                      <a:pt x="281" y="145"/>
                      <a:pt x="281" y="145"/>
                      <a:pt x="281" y="145"/>
                    </a:cubicBezTo>
                    <a:cubicBezTo>
                      <a:pt x="315" y="145"/>
                      <a:pt x="315" y="145"/>
                      <a:pt x="315" y="145"/>
                    </a:cubicBezTo>
                    <a:lnTo>
                      <a:pt x="315" y="112"/>
                    </a:lnTo>
                    <a:close/>
                    <a:moveTo>
                      <a:pt x="315" y="189"/>
                    </a:moveTo>
                    <a:cubicBezTo>
                      <a:pt x="281" y="189"/>
                      <a:pt x="281" y="189"/>
                      <a:pt x="281" y="189"/>
                    </a:cubicBezTo>
                    <a:cubicBezTo>
                      <a:pt x="281" y="222"/>
                      <a:pt x="281" y="222"/>
                      <a:pt x="281" y="222"/>
                    </a:cubicBezTo>
                    <a:cubicBezTo>
                      <a:pt x="315" y="222"/>
                      <a:pt x="315" y="222"/>
                      <a:pt x="315" y="222"/>
                    </a:cubicBezTo>
                    <a:lnTo>
                      <a:pt x="315" y="189"/>
                    </a:lnTo>
                    <a:close/>
                  </a:path>
                </a:pathLst>
              </a:custGeom>
              <a:noFill/>
              <a:ln w="15875" cap="sq" cmpd="sng">
                <a:solidFill>
                  <a:schemeClr val="lt1"/>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505050"/>
                  </a:solidFill>
                  <a:latin typeface="Quattrocento Sans"/>
                  <a:ea typeface="Quattrocento Sans"/>
                  <a:cs typeface="Quattrocento Sans"/>
                  <a:sym typeface="Quattrocento Sans"/>
                </a:endParaRPr>
              </a:p>
            </p:txBody>
          </p:sp>
          <p:sp>
            <p:nvSpPr>
              <p:cNvPr id="549" name="Google Shape;549;p29"/>
              <p:cNvSpPr/>
              <p:nvPr/>
            </p:nvSpPr>
            <p:spPr>
              <a:xfrm>
                <a:off x="5413594" y="2575796"/>
                <a:ext cx="1380548" cy="1299632"/>
              </a:xfrm>
              <a:prstGeom prst="rect">
                <a:avLst/>
              </a:prstGeom>
              <a:solidFill>
                <a:schemeClr val="accent1"/>
              </a:solidFill>
              <a:ln>
                <a:noFill/>
              </a:ln>
            </p:spPr>
            <p:txBody>
              <a:bodyPr spcFirstLastPara="1" wrap="square" lIns="179250" tIns="143400" rIns="179250" bIns="143400" anchor="ctr" anchorCtr="0">
                <a:noAutofit/>
              </a:bodyPr>
              <a:lstStyle/>
              <a:p>
                <a:pPr marL="0" marR="0" lvl="0" indent="0" algn="l" rtl="0">
                  <a:lnSpc>
                    <a:spcPct val="90000"/>
                  </a:lnSpc>
                  <a:spcBef>
                    <a:spcPts val="0"/>
                  </a:spcBef>
                  <a:spcAft>
                    <a:spcPts val="0"/>
                  </a:spcAft>
                  <a:buClr>
                    <a:schemeClr val="lt1"/>
                  </a:buClr>
                  <a:buSzPts val="1961"/>
                  <a:buFont typeface="Quattrocento Sans"/>
                  <a:buNone/>
                </a:pPr>
                <a:endParaRPr sz="1961" b="0" i="0" u="none" strike="noStrike" cap="none">
                  <a:solidFill>
                    <a:srgbClr val="FFFFFF"/>
                  </a:solidFill>
                  <a:latin typeface="Quattrocento Sans"/>
                  <a:ea typeface="Quattrocento Sans"/>
                  <a:cs typeface="Quattrocento Sans"/>
                  <a:sym typeface="Quattrocento Sans"/>
                </a:endParaRPr>
              </a:p>
            </p:txBody>
          </p:sp>
          <p:sp>
            <p:nvSpPr>
              <p:cNvPr id="550" name="Google Shape;550;p29" title="Icon of a magnifying glass"/>
              <p:cNvSpPr/>
              <p:nvPr/>
            </p:nvSpPr>
            <p:spPr>
              <a:xfrm flipH="1">
                <a:off x="5869708" y="2984781"/>
                <a:ext cx="467221" cy="458292"/>
              </a:xfrm>
              <a:custGeom>
                <a:avLst/>
                <a:gdLst/>
                <a:ahLst/>
                <a:cxnLst/>
                <a:rect l="l" t="t" r="r" b="b"/>
                <a:pathLst>
                  <a:path w="343" h="338" extrusionOk="0">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cmpd="sng">
                <a:solidFill>
                  <a:schemeClr val="lt1"/>
                </a:solidFill>
                <a:prstDash val="solid"/>
                <a:miter lim="800000"/>
                <a:headEnd type="none" w="sm" len="sm"/>
                <a:tailEnd type="none" w="sm" len="sm"/>
              </a:ln>
            </p:spPr>
            <p:txBody>
              <a:bodyPr spcFirstLastPara="1" wrap="square" lIns="89625" tIns="44800" rIns="89625" bIns="44800" anchor="ctr" anchorCtr="0">
                <a:noAutofit/>
              </a:bodyPr>
              <a:lstStyle/>
              <a:p>
                <a:pPr marL="0" marR="0" lvl="0" indent="0" algn="l" rtl="0">
                  <a:lnSpc>
                    <a:spcPct val="100000"/>
                  </a:lnSpc>
                  <a:spcBef>
                    <a:spcPts val="0"/>
                  </a:spcBef>
                  <a:spcAft>
                    <a:spcPts val="0"/>
                  </a:spcAft>
                  <a:buClr>
                    <a:schemeClr val="dk1"/>
                  </a:buClr>
                  <a:buSzPts val="1765"/>
                  <a:buFont typeface="Quattrocento Sans"/>
                  <a:buNone/>
                </a:pPr>
                <a:endParaRPr sz="1765" b="0" i="0" u="none" strike="noStrike" cap="none">
                  <a:solidFill>
                    <a:srgbClr val="505050"/>
                  </a:solidFill>
                  <a:latin typeface="Quattrocento Sans"/>
                  <a:ea typeface="Quattrocento Sans"/>
                  <a:cs typeface="Quattrocento Sans"/>
                  <a:sym typeface="Quattrocento Sans"/>
                </a:endParaRPr>
              </a:p>
            </p:txBody>
          </p:sp>
        </p:grpSp>
        <p:grpSp>
          <p:nvGrpSpPr>
            <p:cNvPr id="551" name="Google Shape;551;p29"/>
            <p:cNvGrpSpPr/>
            <p:nvPr/>
          </p:nvGrpSpPr>
          <p:grpSpPr>
            <a:xfrm>
              <a:off x="844695" y="1236934"/>
              <a:ext cx="1380549" cy="5377786"/>
              <a:chOff x="351086" y="1169579"/>
              <a:chExt cx="1380745" cy="5378549"/>
            </a:xfrm>
          </p:grpSpPr>
          <p:sp>
            <p:nvSpPr>
              <p:cNvPr id="552" name="Google Shape;552;p29"/>
              <p:cNvSpPr/>
              <p:nvPr/>
            </p:nvSpPr>
            <p:spPr>
              <a:xfrm>
                <a:off x="351086" y="1169579"/>
                <a:ext cx="1380745" cy="5378549"/>
              </a:xfrm>
              <a:prstGeom prst="rect">
                <a:avLst/>
              </a:prstGeom>
              <a:solidFill>
                <a:srgbClr val="99999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pic>
            <p:nvPicPr>
              <p:cNvPr id="553" name="Google Shape;553;p29" descr="Mop and bucket"/>
              <p:cNvPicPr preferRelativeResize="0"/>
              <p:nvPr/>
            </p:nvPicPr>
            <p:blipFill rotWithShape="1">
              <a:blip r:embed="rId3">
                <a:alphaModFix/>
              </a:blip>
              <a:srcRect/>
              <a:stretch/>
            </p:blipFill>
            <p:spPr>
              <a:xfrm>
                <a:off x="562724" y="3622894"/>
                <a:ext cx="914400" cy="914400"/>
              </a:xfrm>
              <a:prstGeom prst="rect">
                <a:avLst/>
              </a:prstGeom>
              <a:noFill/>
              <a:ln>
                <a:noFill/>
              </a:ln>
            </p:spPr>
          </p:pic>
          <p:sp>
            <p:nvSpPr>
              <p:cNvPr id="554" name="Google Shape;554;p29"/>
              <p:cNvSpPr txBox="1"/>
              <p:nvPr/>
            </p:nvSpPr>
            <p:spPr>
              <a:xfrm>
                <a:off x="351087" y="2018822"/>
                <a:ext cx="1380744" cy="8618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2600"/>
                  <a:buFont typeface="Quattrocento Sans"/>
                  <a:buNone/>
                </a:pPr>
                <a:r>
                  <a:rPr lang="en-US" sz="2600">
                    <a:solidFill>
                      <a:schemeClr val="lt1"/>
                    </a:solidFill>
                    <a:latin typeface="Quattrocento Sans"/>
                    <a:ea typeface="Quattrocento Sans"/>
                    <a:cs typeface="Quattrocento Sans"/>
                    <a:sym typeface="Quattrocento Sans"/>
                  </a:rPr>
                  <a:t>Limpar os Dados</a:t>
                </a:r>
                <a:endParaRPr/>
              </a:p>
            </p:txBody>
          </p:sp>
        </p:grpSp>
        <p:grpSp>
          <p:nvGrpSpPr>
            <p:cNvPr id="555" name="Google Shape;555;p29"/>
            <p:cNvGrpSpPr/>
            <p:nvPr/>
          </p:nvGrpSpPr>
          <p:grpSpPr>
            <a:xfrm>
              <a:off x="3176079" y="1236935"/>
              <a:ext cx="1394455" cy="5377786"/>
              <a:chOff x="2025905" y="1061041"/>
              <a:chExt cx="1394653" cy="5378549"/>
            </a:xfrm>
          </p:grpSpPr>
          <p:sp>
            <p:nvSpPr>
              <p:cNvPr id="556" name="Google Shape;556;p29"/>
              <p:cNvSpPr/>
              <p:nvPr/>
            </p:nvSpPr>
            <p:spPr>
              <a:xfrm>
                <a:off x="2039813" y="1061041"/>
                <a:ext cx="1380745" cy="5378549"/>
              </a:xfrm>
              <a:prstGeom prst="rect">
                <a:avLst/>
              </a:prstGeom>
              <a:solidFill>
                <a:srgbClr val="4EB0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Quattrocento Sans"/>
                  <a:buNone/>
                </a:pPr>
                <a:endParaRPr sz="1800" b="0" i="0" u="none" strike="noStrike" cap="none">
                  <a:solidFill>
                    <a:srgbClr val="FFFFFF"/>
                  </a:solidFill>
                  <a:latin typeface="Quattrocento Sans"/>
                  <a:ea typeface="Quattrocento Sans"/>
                  <a:cs typeface="Quattrocento Sans"/>
                  <a:sym typeface="Quattrocento Sans"/>
                </a:endParaRPr>
              </a:p>
            </p:txBody>
          </p:sp>
          <p:pic>
            <p:nvPicPr>
              <p:cNvPr id="557" name="Google Shape;557;p29" descr="Filter"/>
              <p:cNvPicPr preferRelativeResize="0"/>
              <p:nvPr/>
            </p:nvPicPr>
            <p:blipFill rotWithShape="1">
              <a:blip r:embed="rId4">
                <a:alphaModFix/>
              </a:blip>
              <a:srcRect/>
              <a:stretch/>
            </p:blipFill>
            <p:spPr>
              <a:xfrm>
                <a:off x="2276782" y="3526989"/>
                <a:ext cx="914400" cy="914400"/>
              </a:xfrm>
              <a:prstGeom prst="rect">
                <a:avLst/>
              </a:prstGeom>
              <a:noFill/>
              <a:ln>
                <a:noFill/>
              </a:ln>
            </p:spPr>
          </p:pic>
          <p:sp>
            <p:nvSpPr>
              <p:cNvPr id="558" name="Google Shape;558;p29"/>
              <p:cNvSpPr txBox="1"/>
              <p:nvPr/>
            </p:nvSpPr>
            <p:spPr>
              <a:xfrm>
                <a:off x="2025905" y="1893910"/>
                <a:ext cx="1380744" cy="861896"/>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2600"/>
                  <a:buFont typeface="Quattrocento Sans"/>
                  <a:buNone/>
                </a:pPr>
                <a:r>
                  <a:rPr lang="en-US" sz="2600">
                    <a:solidFill>
                      <a:schemeClr val="lt1"/>
                    </a:solidFill>
                    <a:latin typeface="Quattrocento Sans"/>
                    <a:ea typeface="Quattrocento Sans"/>
                    <a:cs typeface="Quattrocento Sans"/>
                    <a:sym typeface="Quattrocento Sans"/>
                  </a:rPr>
                  <a:t>Filtrar</a:t>
                </a:r>
                <a:br>
                  <a:rPr lang="en-US" sz="2600">
                    <a:solidFill>
                      <a:schemeClr val="lt1"/>
                    </a:solidFill>
                    <a:latin typeface="Quattrocento Sans"/>
                    <a:ea typeface="Quattrocento Sans"/>
                    <a:cs typeface="Quattrocento Sans"/>
                    <a:sym typeface="Quattrocento Sans"/>
                  </a:rPr>
                </a:br>
                <a:r>
                  <a:rPr lang="en-US" sz="2600">
                    <a:solidFill>
                      <a:schemeClr val="lt1"/>
                    </a:solidFill>
                    <a:latin typeface="Quattrocento Sans"/>
                    <a:ea typeface="Quattrocento Sans"/>
                    <a:cs typeface="Quattrocento Sans"/>
                    <a:sym typeface="Quattrocento Sans"/>
                  </a:rPr>
                  <a:t>os Dados</a:t>
                </a:r>
                <a:endParaRPr/>
              </a:p>
            </p:txBody>
          </p:sp>
        </p:grpSp>
        <p:cxnSp>
          <p:nvCxnSpPr>
            <p:cNvPr id="559" name="Google Shape;559;p29"/>
            <p:cNvCxnSpPr/>
            <p:nvPr/>
          </p:nvCxnSpPr>
          <p:spPr>
            <a:xfrm>
              <a:off x="2512670" y="3925826"/>
              <a:ext cx="385017" cy="0"/>
            </a:xfrm>
            <a:prstGeom prst="straightConnector1">
              <a:avLst/>
            </a:prstGeom>
            <a:noFill/>
            <a:ln w="76200" cap="flat" cmpd="sng">
              <a:solidFill>
                <a:schemeClr val="accent1"/>
              </a:solidFill>
              <a:prstDash val="solid"/>
              <a:round/>
              <a:headEnd type="none" w="sm" len="sm"/>
              <a:tailEnd type="triangle" w="med" len="med"/>
            </a:ln>
          </p:spPr>
        </p:cxnSp>
        <p:cxnSp>
          <p:nvCxnSpPr>
            <p:cNvPr id="560" name="Google Shape;560;p29"/>
            <p:cNvCxnSpPr/>
            <p:nvPr/>
          </p:nvCxnSpPr>
          <p:spPr>
            <a:xfrm>
              <a:off x="4833783" y="3970467"/>
              <a:ext cx="385017" cy="0"/>
            </a:xfrm>
            <a:prstGeom prst="straightConnector1">
              <a:avLst/>
            </a:prstGeom>
            <a:noFill/>
            <a:ln w="76200" cap="flat" cmpd="sng">
              <a:solidFill>
                <a:schemeClr val="accent1"/>
              </a:solidFill>
              <a:prstDash val="solid"/>
              <a:round/>
              <a:headEnd type="none" w="sm" len="sm"/>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30"/>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Tipos de Aprendizado de Máquina</a:t>
            </a:r>
            <a:endParaRPr/>
          </a:p>
        </p:txBody>
      </p:sp>
      <p:grpSp>
        <p:nvGrpSpPr>
          <p:cNvPr id="570" name="Google Shape;570;p30"/>
          <p:cNvGrpSpPr/>
          <p:nvPr/>
        </p:nvGrpSpPr>
        <p:grpSpPr>
          <a:xfrm>
            <a:off x="904360" y="1912009"/>
            <a:ext cx="4223982" cy="805159"/>
            <a:chOff x="0" y="1975911"/>
            <a:chExt cx="12192000" cy="832912"/>
          </a:xfrm>
        </p:grpSpPr>
        <p:sp>
          <p:nvSpPr>
            <p:cNvPr id="571" name="Google Shape;571;p30"/>
            <p:cNvSpPr/>
            <p:nvPr/>
          </p:nvSpPr>
          <p:spPr>
            <a:xfrm>
              <a:off x="0" y="1975911"/>
              <a:ext cx="12192000" cy="832911"/>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2600"/>
                <a:buFont typeface="Arial"/>
                <a:buNone/>
              </a:pPr>
              <a:endParaRPr sz="2600" b="0" i="1" u="none" strike="noStrike" cap="none">
                <a:solidFill>
                  <a:schemeClr val="lt1"/>
                </a:solidFill>
                <a:latin typeface="Quattrocento Sans"/>
                <a:ea typeface="Quattrocento Sans"/>
                <a:cs typeface="Quattrocento Sans"/>
                <a:sym typeface="Quattrocento Sans"/>
              </a:endParaRPr>
            </a:p>
          </p:txBody>
        </p:sp>
        <p:sp>
          <p:nvSpPr>
            <p:cNvPr id="572" name="Google Shape;572;p30"/>
            <p:cNvSpPr txBox="1"/>
            <p:nvPr/>
          </p:nvSpPr>
          <p:spPr>
            <a:xfrm>
              <a:off x="0" y="1975912"/>
              <a:ext cx="12192000" cy="83291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600"/>
                <a:buFont typeface="Quattrocento Sans"/>
                <a:buNone/>
              </a:pPr>
              <a:r>
                <a:rPr lang="en-US" sz="2600">
                  <a:solidFill>
                    <a:schemeClr val="lt1"/>
                  </a:solidFill>
                  <a:latin typeface="Quattrocento Sans"/>
                  <a:ea typeface="Quattrocento Sans"/>
                  <a:cs typeface="Quattrocento Sans"/>
                  <a:sym typeface="Quattrocento Sans"/>
                </a:rPr>
                <a:t>Supervisionado</a:t>
              </a:r>
              <a:endParaRPr/>
            </a:p>
          </p:txBody>
        </p:sp>
      </p:grpSp>
      <p:sp>
        <p:nvSpPr>
          <p:cNvPr id="573" name="Google Shape;573;p30"/>
          <p:cNvSpPr/>
          <p:nvPr/>
        </p:nvSpPr>
        <p:spPr>
          <a:xfrm>
            <a:off x="883684" y="2767280"/>
            <a:ext cx="4244658"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Quattrocento Sans"/>
              <a:buNone/>
            </a:pPr>
            <a:r>
              <a:rPr lang="en-US" sz="2000">
                <a:solidFill>
                  <a:schemeClr val="dk1"/>
                </a:solidFill>
                <a:latin typeface="Quattrocento Sans"/>
                <a:ea typeface="Quattrocento Sans"/>
                <a:cs typeface="Quattrocento Sans"/>
                <a:sym typeface="Quattrocento Sans"/>
              </a:rPr>
              <a:t>Uso de rótulos para:</a:t>
            </a:r>
            <a:endParaRPr/>
          </a:p>
          <a:p>
            <a:pPr marL="342900" marR="0" lvl="0" indent="-342900" algn="l" rtl="0">
              <a:lnSpc>
                <a:spcPct val="100000"/>
              </a:lnSpc>
              <a:spcBef>
                <a:spcPts val="0"/>
              </a:spcBef>
              <a:spcAft>
                <a:spcPts val="0"/>
              </a:spcAft>
              <a:buClr>
                <a:schemeClr val="dk1"/>
              </a:buClr>
              <a:buSzPts val="1400"/>
              <a:buFont typeface="Arial"/>
              <a:buChar char="•"/>
            </a:pPr>
            <a:r>
              <a:rPr lang="en-US">
                <a:solidFill>
                  <a:schemeClr val="dk1"/>
                </a:solidFill>
                <a:latin typeface="Quattrocento Sans"/>
                <a:ea typeface="Quattrocento Sans"/>
                <a:cs typeface="Quattrocento Sans"/>
                <a:sym typeface="Quattrocento Sans"/>
              </a:rPr>
              <a:t>Aprender de um conjunto de treino</a:t>
            </a:r>
            <a:endParaRPr/>
          </a:p>
          <a:p>
            <a:pPr marL="342900" marR="0" lvl="0" indent="-342900" algn="l" rtl="0">
              <a:lnSpc>
                <a:spcPct val="100000"/>
              </a:lnSpc>
              <a:spcBef>
                <a:spcPts val="0"/>
              </a:spcBef>
              <a:spcAft>
                <a:spcPts val="0"/>
              </a:spcAft>
              <a:buClr>
                <a:schemeClr val="dk1"/>
              </a:buClr>
              <a:buSzPts val="1400"/>
              <a:buFont typeface="Arial"/>
              <a:buChar char="•"/>
            </a:pPr>
            <a:r>
              <a:rPr lang="en-US">
                <a:solidFill>
                  <a:schemeClr val="dk1"/>
                </a:solidFill>
                <a:latin typeface="Quattrocento Sans"/>
                <a:ea typeface="Quattrocento Sans"/>
                <a:cs typeface="Quattrocento Sans"/>
                <a:sym typeface="Quattrocento Sans"/>
              </a:rPr>
              <a:t>Mapeamento de atributos para rótulos</a:t>
            </a:r>
            <a:endParaRPr/>
          </a:p>
        </p:txBody>
      </p:sp>
      <p:sp>
        <p:nvSpPr>
          <p:cNvPr id="574" name="Google Shape;574;p30"/>
          <p:cNvSpPr/>
          <p:nvPr/>
        </p:nvSpPr>
        <p:spPr>
          <a:xfrm>
            <a:off x="6979684" y="1912010"/>
            <a:ext cx="4223982" cy="805158"/>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000"/>
              <a:buFont typeface="Arial"/>
              <a:buNone/>
            </a:pPr>
            <a:endParaRPr sz="4000" b="0" i="1" u="none" strike="noStrike" cap="none">
              <a:solidFill>
                <a:schemeClr val="lt1"/>
              </a:solidFill>
              <a:latin typeface="Quattrocento Sans"/>
              <a:ea typeface="Quattrocento Sans"/>
              <a:cs typeface="Quattrocento Sans"/>
              <a:sym typeface="Quattrocento Sans"/>
            </a:endParaRPr>
          </a:p>
        </p:txBody>
      </p:sp>
      <p:sp>
        <p:nvSpPr>
          <p:cNvPr id="575" name="Google Shape;575;p30"/>
          <p:cNvSpPr txBox="1"/>
          <p:nvPr/>
        </p:nvSpPr>
        <p:spPr>
          <a:xfrm>
            <a:off x="6979684" y="1912010"/>
            <a:ext cx="4223982" cy="805158"/>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2600"/>
              <a:buFont typeface="Quattrocento Sans"/>
              <a:buNone/>
            </a:pPr>
            <a:r>
              <a:rPr lang="en-US" sz="2600">
                <a:solidFill>
                  <a:schemeClr val="lt1"/>
                </a:solidFill>
                <a:latin typeface="Quattrocento Sans"/>
                <a:ea typeface="Quattrocento Sans"/>
                <a:cs typeface="Quattrocento Sans"/>
                <a:sym typeface="Quattrocento Sans"/>
              </a:rPr>
              <a:t>Não Supervisionado</a:t>
            </a:r>
            <a:endParaRPr/>
          </a:p>
        </p:txBody>
      </p:sp>
      <p:sp>
        <p:nvSpPr>
          <p:cNvPr id="576" name="Google Shape;576;p30"/>
          <p:cNvSpPr/>
          <p:nvPr/>
        </p:nvSpPr>
        <p:spPr>
          <a:xfrm>
            <a:off x="6979685" y="2781042"/>
            <a:ext cx="4223982"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Quattrocento Sans"/>
              <a:buNone/>
            </a:pPr>
            <a:r>
              <a:rPr lang="en-US" sz="2000">
                <a:solidFill>
                  <a:schemeClr val="dk1"/>
                </a:solidFill>
                <a:latin typeface="Quattrocento Sans"/>
                <a:ea typeface="Quattrocento Sans"/>
                <a:cs typeface="Quattrocento Sans"/>
                <a:sym typeface="Quattrocento Sans"/>
              </a:rPr>
              <a:t>Aprendizado sem rótulos</a:t>
            </a:r>
            <a:endParaRPr/>
          </a:p>
          <a:p>
            <a:pPr marL="285750" marR="0" lvl="0" indent="-285750" algn="l" rtl="0">
              <a:lnSpc>
                <a:spcPct val="100000"/>
              </a:lnSpc>
              <a:spcBef>
                <a:spcPts val="0"/>
              </a:spcBef>
              <a:spcAft>
                <a:spcPts val="0"/>
              </a:spcAft>
              <a:buClr>
                <a:schemeClr val="dk1"/>
              </a:buClr>
              <a:buSzPts val="1400"/>
              <a:buFont typeface="Arial"/>
              <a:buChar char="•"/>
            </a:pPr>
            <a:r>
              <a:rPr lang="en-US">
                <a:solidFill>
                  <a:schemeClr val="dk1"/>
                </a:solidFill>
                <a:latin typeface="Quattrocento Sans"/>
                <a:ea typeface="Quattrocento Sans"/>
                <a:cs typeface="Quattrocento Sans"/>
                <a:sym typeface="Quattrocento Sans"/>
              </a:rPr>
              <a:t>Padrões e agrupamentos</a:t>
            </a:r>
            <a:endParaRPr/>
          </a:p>
          <a:p>
            <a:pPr marL="742950" marR="0" lvl="1" indent="-285750" algn="l" rtl="0">
              <a:spcBef>
                <a:spcPts val="0"/>
              </a:spcBef>
              <a:spcAft>
                <a:spcPts val="0"/>
              </a:spcAft>
              <a:buClr>
                <a:schemeClr val="dk1"/>
              </a:buClr>
              <a:buSzPts val="1400"/>
              <a:buFont typeface="Arial"/>
              <a:buChar char="•"/>
            </a:pPr>
            <a:r>
              <a:rPr lang="en-US">
                <a:solidFill>
                  <a:schemeClr val="dk1"/>
                </a:solidFill>
                <a:latin typeface="Quattrocento Sans"/>
                <a:ea typeface="Quattrocento Sans"/>
                <a:cs typeface="Quattrocento Sans"/>
                <a:sym typeface="Quattrocento Sans"/>
              </a:rPr>
              <a:t>Exemplos</a:t>
            </a:r>
            <a:r>
              <a:rPr lang="en-US" sz="2000" b="0" i="0" u="none" strike="noStrike" cap="none">
                <a:solidFill>
                  <a:schemeClr val="dk1"/>
                </a:solidFill>
                <a:latin typeface="Quattrocento Sans"/>
                <a:ea typeface="Quattrocento Sans"/>
                <a:cs typeface="Quattrocento Sans"/>
                <a:sym typeface="Quattrocento Sans"/>
              </a:rPr>
              <a:t>:</a:t>
            </a:r>
            <a:endParaRPr/>
          </a:p>
          <a:p>
            <a:pPr marL="1200150" marR="0" lvl="2" indent="-285750" algn="l" rtl="0">
              <a:spcBef>
                <a:spcPts val="0"/>
              </a:spcBef>
              <a:spcAft>
                <a:spcPts val="0"/>
              </a:spcAft>
              <a:buClr>
                <a:schemeClr val="dk1"/>
              </a:buClr>
              <a:buSzPts val="1200"/>
              <a:buFont typeface="Arial"/>
              <a:buChar char="•"/>
            </a:pPr>
            <a:r>
              <a:rPr lang="en-US" sz="1200">
                <a:solidFill>
                  <a:schemeClr val="dk1"/>
                </a:solidFill>
                <a:latin typeface="Quattrocento Sans"/>
                <a:ea typeface="Quattrocento Sans"/>
                <a:cs typeface="Quattrocento Sans"/>
                <a:sym typeface="Quattrocento Sans"/>
              </a:rPr>
              <a:t>Clusterização</a:t>
            </a:r>
            <a:endParaRPr sz="1200" b="0" i="0" u="none" strike="noStrike" cap="none">
              <a:solidFill>
                <a:schemeClr val="dk1"/>
              </a:solidFill>
              <a:latin typeface="Quattrocento Sans"/>
              <a:ea typeface="Quattrocento Sans"/>
              <a:cs typeface="Quattrocento Sans"/>
              <a:sym typeface="Quattrocento Sans"/>
            </a:endParaRPr>
          </a:p>
          <a:p>
            <a:pPr marL="1200150" marR="0" lvl="2" indent="-285750" algn="l" rtl="0">
              <a:spcBef>
                <a:spcPts val="0"/>
              </a:spcBef>
              <a:spcAft>
                <a:spcPts val="0"/>
              </a:spcAft>
              <a:buClr>
                <a:schemeClr val="dk1"/>
              </a:buClr>
              <a:buSzPts val="1200"/>
              <a:buFont typeface="Arial"/>
              <a:buChar char="•"/>
            </a:pPr>
            <a:r>
              <a:rPr lang="en-US" sz="1200">
                <a:solidFill>
                  <a:schemeClr val="dk1"/>
                </a:solidFill>
                <a:latin typeface="Quattrocento Sans"/>
                <a:ea typeface="Quattrocento Sans"/>
                <a:cs typeface="Quattrocento Sans"/>
                <a:sym typeface="Quattrocento Sans"/>
              </a:rPr>
              <a:t>Recomendação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32"/>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Previsão: Regressão Linear</a:t>
            </a:r>
            <a:endParaRPr/>
          </a:p>
        </p:txBody>
      </p:sp>
      <p:sp>
        <p:nvSpPr>
          <p:cNvPr id="586" name="Google Shape;586;p32"/>
          <p:cNvSpPr txBox="1">
            <a:spLocks noGrp="1"/>
          </p:cNvSpPr>
          <p:nvPr>
            <p:ph type="body" idx="4294967295"/>
          </p:nvPr>
        </p:nvSpPr>
        <p:spPr>
          <a:xfrm>
            <a:off x="436098" y="1645286"/>
            <a:ext cx="5211763" cy="1234377"/>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chemeClr val="dk1"/>
              </a:buClr>
              <a:buSzPts val="1800"/>
              <a:buNone/>
            </a:pPr>
            <a:r>
              <a:rPr lang="en-US" sz="2000">
                <a:solidFill>
                  <a:schemeClr val="dk1"/>
                </a:solidFill>
              </a:rPr>
              <a:t>“</a:t>
            </a:r>
            <a:r>
              <a:rPr lang="en-US" sz="2000"/>
              <a:t>Desenhe a Curva</a:t>
            </a:r>
            <a:r>
              <a:rPr lang="en-US" sz="2000">
                <a:solidFill>
                  <a:schemeClr val="dk1"/>
                </a:solidFill>
              </a:rPr>
              <a:t>”</a:t>
            </a:r>
            <a:endParaRPr/>
          </a:p>
          <a:p>
            <a:pPr marL="457200" lvl="0" indent="-457200" algn="l" rtl="0">
              <a:lnSpc>
                <a:spcPct val="90000"/>
              </a:lnSpc>
              <a:spcBef>
                <a:spcPts val="280"/>
              </a:spcBef>
              <a:spcAft>
                <a:spcPts val="0"/>
              </a:spcAft>
              <a:buClr>
                <a:schemeClr val="dk1"/>
              </a:buClr>
              <a:buSzPts val="1260"/>
              <a:buFont typeface="Arial"/>
              <a:buChar char="•"/>
            </a:pPr>
            <a:r>
              <a:rPr lang="en-US" sz="1400"/>
              <a:t>Extrapola dados usando pontos existentes</a:t>
            </a:r>
            <a:endParaRPr/>
          </a:p>
          <a:p>
            <a:pPr marL="457200" lvl="0" indent="-457200" algn="l" rtl="0">
              <a:lnSpc>
                <a:spcPct val="90000"/>
              </a:lnSpc>
              <a:spcBef>
                <a:spcPts val="280"/>
              </a:spcBef>
              <a:spcAft>
                <a:spcPts val="0"/>
              </a:spcAft>
              <a:buClr>
                <a:schemeClr val="dk1"/>
              </a:buClr>
              <a:buSzPts val="1260"/>
              <a:buFont typeface="Arial"/>
              <a:buChar char="•"/>
            </a:pPr>
            <a:r>
              <a:rPr lang="en-US" sz="1400">
                <a:latin typeface="Quattrocento Sans"/>
                <a:ea typeface="Quattrocento Sans"/>
                <a:cs typeface="Quattrocento Sans"/>
                <a:sym typeface="Quattrocento Sans"/>
              </a:rPr>
              <a:t>Ex</a:t>
            </a:r>
            <a:r>
              <a:rPr lang="en-US" sz="1400"/>
              <a:t>e</a:t>
            </a:r>
            <a:r>
              <a:rPr lang="en-US" sz="1400">
                <a:latin typeface="Quattrocento Sans"/>
                <a:ea typeface="Quattrocento Sans"/>
                <a:cs typeface="Quattrocento Sans"/>
                <a:sym typeface="Quattrocento Sans"/>
              </a:rPr>
              <a:t>mpl</a:t>
            </a:r>
            <a:r>
              <a:rPr lang="en-US" sz="1400"/>
              <a:t>o</a:t>
            </a:r>
            <a:r>
              <a:rPr lang="en-US" sz="1400">
                <a:latin typeface="Quattrocento Sans"/>
                <a:ea typeface="Quattrocento Sans"/>
                <a:cs typeface="Quattrocento Sans"/>
                <a:sym typeface="Quattrocento Sans"/>
              </a:rPr>
              <a:t>: U.S. Housing dataset</a:t>
            </a:r>
            <a:endParaRPr/>
          </a:p>
          <a:p>
            <a:pPr marL="224097" lvl="0" indent="-123227" algn="l" rtl="0">
              <a:lnSpc>
                <a:spcPct val="90000"/>
              </a:lnSpc>
              <a:spcBef>
                <a:spcPts val="353"/>
              </a:spcBef>
              <a:spcAft>
                <a:spcPts val="0"/>
              </a:spcAft>
              <a:buClr>
                <a:schemeClr val="dk1"/>
              </a:buClr>
              <a:buSzPts val="1589"/>
              <a:buNone/>
            </a:pPr>
            <a:endParaRPr/>
          </a:p>
        </p:txBody>
      </p:sp>
      <p:pic>
        <p:nvPicPr>
          <p:cNvPr id="587" name="Google Shape;587;p32"/>
          <p:cNvPicPr preferRelativeResize="0"/>
          <p:nvPr/>
        </p:nvPicPr>
        <p:blipFill rotWithShape="1">
          <a:blip r:embed="rId3">
            <a:alphaModFix/>
          </a:blip>
          <a:srcRect/>
          <a:stretch/>
        </p:blipFill>
        <p:spPr>
          <a:xfrm>
            <a:off x="5647861" y="1266824"/>
            <a:ext cx="5486400" cy="4324351"/>
          </a:xfrm>
          <a:prstGeom prst="rect">
            <a:avLst/>
          </a:prstGeom>
          <a:noFill/>
          <a:ln>
            <a:noFill/>
          </a:ln>
        </p:spPr>
      </p:pic>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33"/>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Classificação: Regressão Logística</a:t>
            </a:r>
            <a:endParaRPr/>
          </a:p>
        </p:txBody>
      </p:sp>
      <p:sp>
        <p:nvSpPr>
          <p:cNvPr id="597" name="Google Shape;597;p33"/>
          <p:cNvSpPr txBox="1">
            <a:spLocks noGrp="1"/>
          </p:cNvSpPr>
          <p:nvPr>
            <p:ph type="body" idx="4294967295"/>
          </p:nvPr>
        </p:nvSpPr>
        <p:spPr>
          <a:xfrm>
            <a:off x="645087" y="1550450"/>
            <a:ext cx="3729966" cy="1902252"/>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chemeClr val="dk1"/>
              </a:buClr>
              <a:buSzPts val="1800"/>
              <a:buNone/>
            </a:pPr>
            <a:r>
              <a:rPr lang="en-US" sz="2000"/>
              <a:t>Classificação Binária</a:t>
            </a:r>
            <a:endParaRPr/>
          </a:p>
          <a:p>
            <a:pPr marL="457200" lvl="0" indent="-457200" algn="l" rtl="0">
              <a:lnSpc>
                <a:spcPct val="90000"/>
              </a:lnSpc>
              <a:spcBef>
                <a:spcPts val="280"/>
              </a:spcBef>
              <a:spcAft>
                <a:spcPts val="0"/>
              </a:spcAft>
              <a:buClr>
                <a:schemeClr val="dk1"/>
              </a:buClr>
              <a:buSzPts val="1260"/>
              <a:buFont typeface="Arial"/>
              <a:buChar char="•"/>
            </a:pPr>
            <a:r>
              <a:rPr lang="en-US" sz="1400"/>
              <a:t>Ajuste uma Curva-S entre</a:t>
            </a:r>
            <a:r>
              <a:rPr lang="en-US" sz="1400">
                <a:latin typeface="Quattrocento Sans"/>
                <a:ea typeface="Quattrocento Sans"/>
                <a:cs typeface="Quattrocento Sans"/>
                <a:sym typeface="Quattrocento Sans"/>
              </a:rPr>
              <a:t> </a:t>
            </a:r>
            <a:br>
              <a:rPr lang="en-US" sz="1400">
                <a:latin typeface="Quattrocento Sans"/>
                <a:ea typeface="Quattrocento Sans"/>
                <a:cs typeface="Quattrocento Sans"/>
                <a:sym typeface="Quattrocento Sans"/>
              </a:rPr>
            </a:br>
            <a:r>
              <a:rPr lang="en-US" sz="1400">
                <a:latin typeface="Quattrocento Sans"/>
                <a:ea typeface="Quattrocento Sans"/>
                <a:cs typeface="Quattrocento Sans"/>
                <a:sym typeface="Quattrocento Sans"/>
              </a:rPr>
              <a:t>0 and 1</a:t>
            </a:r>
            <a:endParaRPr/>
          </a:p>
          <a:p>
            <a:pPr marL="457200" lvl="0" indent="-457200" algn="l" rtl="0">
              <a:lnSpc>
                <a:spcPct val="90000"/>
              </a:lnSpc>
              <a:spcBef>
                <a:spcPts val="280"/>
              </a:spcBef>
              <a:spcAft>
                <a:spcPts val="0"/>
              </a:spcAft>
              <a:buClr>
                <a:schemeClr val="dk1"/>
              </a:buClr>
              <a:buSzPts val="1260"/>
              <a:buFont typeface="Arial"/>
              <a:buChar char="•"/>
            </a:pPr>
            <a:r>
              <a:rPr lang="en-US" sz="1400"/>
              <a:t>0 implica em falso</a:t>
            </a:r>
            <a:endParaRPr/>
          </a:p>
          <a:p>
            <a:pPr marL="457200" lvl="0" indent="-457200" algn="l" rtl="0">
              <a:lnSpc>
                <a:spcPct val="90000"/>
              </a:lnSpc>
              <a:spcBef>
                <a:spcPts val="280"/>
              </a:spcBef>
              <a:spcAft>
                <a:spcPts val="0"/>
              </a:spcAft>
              <a:buClr>
                <a:schemeClr val="dk1"/>
              </a:buClr>
              <a:buSzPts val="1260"/>
              <a:buFont typeface="Arial"/>
              <a:buChar char="•"/>
            </a:pPr>
            <a:r>
              <a:rPr lang="en-US" sz="1400">
                <a:latin typeface="Quattrocento Sans"/>
                <a:ea typeface="Quattrocento Sans"/>
                <a:cs typeface="Quattrocento Sans"/>
                <a:sym typeface="Quattrocento Sans"/>
              </a:rPr>
              <a:t>1 </a:t>
            </a:r>
            <a:r>
              <a:rPr lang="en-US" sz="1400"/>
              <a:t>em verdadeiro</a:t>
            </a:r>
            <a:endParaRPr/>
          </a:p>
          <a:p>
            <a:pPr marL="457200" lvl="0" indent="-457200" algn="l" rtl="0">
              <a:lnSpc>
                <a:spcPct val="90000"/>
              </a:lnSpc>
              <a:spcBef>
                <a:spcPts val="280"/>
              </a:spcBef>
              <a:spcAft>
                <a:spcPts val="0"/>
              </a:spcAft>
              <a:buClr>
                <a:schemeClr val="dk1"/>
              </a:buClr>
              <a:buSzPts val="1260"/>
              <a:buFont typeface="Arial"/>
              <a:buChar char="•"/>
            </a:pPr>
            <a:r>
              <a:rPr lang="en-US" sz="1400">
                <a:latin typeface="Quattrocento Sans"/>
                <a:ea typeface="Quattrocento Sans"/>
                <a:cs typeface="Quattrocento Sans"/>
                <a:sym typeface="Quattrocento Sans"/>
              </a:rPr>
              <a:t>Exampl</a:t>
            </a:r>
            <a:r>
              <a:rPr lang="en-US" sz="1400"/>
              <a:t>o</a:t>
            </a:r>
            <a:r>
              <a:rPr lang="en-US" sz="1400">
                <a:latin typeface="Quattrocento Sans"/>
                <a:ea typeface="Quattrocento Sans"/>
                <a:cs typeface="Quattrocento Sans"/>
                <a:sym typeface="Quattrocento Sans"/>
              </a:rPr>
              <a:t>: </a:t>
            </a:r>
            <a:r>
              <a:rPr lang="en-US" sz="1400" i="1">
                <a:latin typeface="Quattrocento Sans"/>
                <a:ea typeface="Quattrocento Sans"/>
                <a:cs typeface="Quattrocento Sans"/>
                <a:sym typeface="Quattrocento Sans"/>
              </a:rPr>
              <a:t>Titanic</a:t>
            </a:r>
            <a:r>
              <a:rPr lang="en-US" sz="1400">
                <a:latin typeface="Quattrocento Sans"/>
                <a:ea typeface="Quattrocento Sans"/>
                <a:cs typeface="Quattrocento Sans"/>
                <a:sym typeface="Quattrocento Sans"/>
              </a:rPr>
              <a:t> dataset</a:t>
            </a:r>
            <a:endParaRPr/>
          </a:p>
          <a:p>
            <a:pPr marL="224097" lvl="0" indent="-123227" algn="l" rtl="0">
              <a:lnSpc>
                <a:spcPct val="90000"/>
              </a:lnSpc>
              <a:spcBef>
                <a:spcPts val="353"/>
              </a:spcBef>
              <a:spcAft>
                <a:spcPts val="0"/>
              </a:spcAft>
              <a:buClr>
                <a:schemeClr val="dk1"/>
              </a:buClr>
              <a:buSzPts val="1589"/>
              <a:buNone/>
            </a:pPr>
            <a:endParaRPr/>
          </a:p>
        </p:txBody>
      </p:sp>
      <p:pic>
        <p:nvPicPr>
          <p:cNvPr id="598" name="Google Shape;598;p33"/>
          <p:cNvPicPr preferRelativeResize="0"/>
          <p:nvPr/>
        </p:nvPicPr>
        <p:blipFill rotWithShape="1">
          <a:blip r:embed="rId3">
            <a:alphaModFix/>
          </a:blip>
          <a:srcRect/>
          <a:stretch/>
        </p:blipFill>
        <p:spPr>
          <a:xfrm>
            <a:off x="4375053" y="1371600"/>
            <a:ext cx="6486327" cy="4114800"/>
          </a:xfrm>
          <a:prstGeom prst="rect">
            <a:avLst/>
          </a:prstGeom>
          <a:noFill/>
          <a:ln>
            <a:noFill/>
          </a:ln>
        </p:spPr>
      </p:pic>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
          <p:cNvSpPr txBox="1">
            <a:spLocks noGrp="1"/>
          </p:cNvSpPr>
          <p:nvPr>
            <p:ph type="title"/>
          </p:nvPr>
        </p:nvSpPr>
        <p:spPr>
          <a:xfrm>
            <a:off x="584200" y="3035178"/>
            <a:ext cx="4140200" cy="498598"/>
          </a:xfrm>
          <a:prstGeom prst="rect">
            <a:avLst/>
          </a:prstGeom>
          <a:noFill/>
          <a:ln>
            <a:noFill/>
          </a:ln>
        </p:spPr>
        <p:txBody>
          <a:bodyPr spcFirstLastPara="1" wrap="square" lIns="0" tIns="0" rIns="0" bIns="0" anchor="b" anchorCtr="0">
            <a:spAutoFit/>
          </a:bodyPr>
          <a:lstStyle/>
          <a:p>
            <a:pPr marL="0" lvl="0" indent="0" algn="l" rtl="0">
              <a:lnSpc>
                <a:spcPct val="90000"/>
              </a:lnSpc>
              <a:spcBef>
                <a:spcPts val="0"/>
              </a:spcBef>
              <a:spcAft>
                <a:spcPts val="0"/>
              </a:spcAft>
              <a:buClr>
                <a:srgbClr val="50E6FF"/>
              </a:buClr>
              <a:buSzPts val="3600"/>
              <a:buFont typeface="Quattrocento Sans"/>
              <a:buNone/>
            </a:pPr>
            <a:r>
              <a:rPr lang="en-US"/>
              <a:t>Flavio Figueiredo</a:t>
            </a:r>
            <a:endParaRPr/>
          </a:p>
        </p:txBody>
      </p:sp>
      <p:sp>
        <p:nvSpPr>
          <p:cNvPr id="228" name="Google Shape;228;p3"/>
          <p:cNvSpPr txBox="1">
            <a:spLocks noGrp="1"/>
          </p:cNvSpPr>
          <p:nvPr>
            <p:ph type="body" idx="1"/>
          </p:nvPr>
        </p:nvSpPr>
        <p:spPr>
          <a:xfrm>
            <a:off x="584199" y="3962400"/>
            <a:ext cx="4826001" cy="1218795"/>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1"/>
              </a:buClr>
              <a:buSzPts val="1980"/>
              <a:buNone/>
            </a:pPr>
            <a:r>
              <a:rPr lang="en-US"/>
              <a:t>Professor</a:t>
            </a:r>
            <a:endParaRPr/>
          </a:p>
          <a:p>
            <a:pPr marL="0" lvl="0" indent="0" algn="l" rtl="0">
              <a:lnSpc>
                <a:spcPct val="90000"/>
              </a:lnSpc>
              <a:spcBef>
                <a:spcPts val="0"/>
              </a:spcBef>
              <a:spcAft>
                <a:spcPts val="0"/>
              </a:spcAft>
              <a:buClr>
                <a:schemeClr val="lt1"/>
              </a:buClr>
              <a:buSzPts val="1980"/>
              <a:buNone/>
            </a:pPr>
            <a:r>
              <a:rPr lang="en-US"/>
              <a:t>Universidade Federal de Minas Gerais</a:t>
            </a:r>
            <a:endParaRPr/>
          </a:p>
          <a:p>
            <a:pPr marL="0" lvl="0" indent="0" algn="l" rtl="0">
              <a:lnSpc>
                <a:spcPct val="90000"/>
              </a:lnSpc>
              <a:spcBef>
                <a:spcPts val="0"/>
              </a:spcBef>
              <a:spcAft>
                <a:spcPts val="0"/>
              </a:spcAft>
              <a:buClr>
                <a:schemeClr val="lt1"/>
              </a:buClr>
              <a:buSzPts val="1980"/>
              <a:buNone/>
            </a:pPr>
            <a:endParaRPr/>
          </a:p>
          <a:p>
            <a:pPr marL="0" lvl="0" indent="0" algn="l" rtl="0">
              <a:lnSpc>
                <a:spcPct val="90000"/>
              </a:lnSpc>
              <a:spcBef>
                <a:spcPts val="0"/>
              </a:spcBef>
              <a:spcAft>
                <a:spcPts val="0"/>
              </a:spcAft>
              <a:buClr>
                <a:schemeClr val="lt1"/>
              </a:buClr>
              <a:buSzPts val="1980"/>
              <a:buNone/>
            </a:pPr>
            <a:r>
              <a:rPr lang="en-US"/>
              <a:t>@flaviovdf</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34"/>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spcBef>
                <a:spcPts val="0"/>
              </a:spcBef>
              <a:spcAft>
                <a:spcPts val="0"/>
              </a:spcAft>
              <a:buClr>
                <a:schemeClr val="dk2"/>
              </a:buClr>
              <a:buSzPts val="4500"/>
              <a:buFont typeface="Quattrocento Sans"/>
              <a:buNone/>
            </a:pPr>
            <a:r>
              <a:rPr lang="en-US">
                <a:solidFill>
                  <a:schemeClr val="dk2"/>
                </a:solidFill>
              </a:rPr>
              <a:t>Classificação: Regressão Logística</a:t>
            </a:r>
            <a:endParaRPr/>
          </a:p>
        </p:txBody>
      </p:sp>
      <p:sp>
        <p:nvSpPr>
          <p:cNvPr id="608" name="Google Shape;608;p34"/>
          <p:cNvSpPr txBox="1">
            <a:spLocks noGrp="1"/>
          </p:cNvSpPr>
          <p:nvPr>
            <p:ph type="body" idx="4294967295"/>
          </p:nvPr>
        </p:nvSpPr>
        <p:spPr>
          <a:xfrm>
            <a:off x="526849" y="1690123"/>
            <a:ext cx="4304714" cy="1234377"/>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chemeClr val="dk1"/>
              </a:buClr>
              <a:buSzPts val="1800"/>
              <a:buNone/>
            </a:pPr>
            <a:r>
              <a:rPr lang="en-US" sz="2000"/>
              <a:t>Classificação Binária</a:t>
            </a:r>
            <a:endParaRPr/>
          </a:p>
          <a:p>
            <a:pPr marL="457200" lvl="0" indent="-457200" algn="l" rtl="0">
              <a:lnSpc>
                <a:spcPct val="90000"/>
              </a:lnSpc>
              <a:spcBef>
                <a:spcPts val="280"/>
              </a:spcBef>
              <a:spcAft>
                <a:spcPts val="0"/>
              </a:spcAft>
              <a:buClr>
                <a:schemeClr val="dk1"/>
              </a:buClr>
              <a:buSzPts val="1260"/>
              <a:buFont typeface="Arial"/>
              <a:buChar char="•"/>
            </a:pPr>
            <a:r>
              <a:rPr lang="en-US" sz="1400"/>
              <a:t>Verdadeiro ou Falso em cada Nó</a:t>
            </a:r>
            <a:endParaRPr/>
          </a:p>
          <a:p>
            <a:pPr marL="457200" lvl="0" indent="-457200" algn="l" rtl="0">
              <a:lnSpc>
                <a:spcPct val="90000"/>
              </a:lnSpc>
              <a:spcBef>
                <a:spcPts val="280"/>
              </a:spcBef>
              <a:spcAft>
                <a:spcPts val="0"/>
              </a:spcAft>
              <a:buClr>
                <a:schemeClr val="dk1"/>
              </a:buClr>
              <a:buSzPts val="1260"/>
              <a:buFont typeface="Arial"/>
              <a:buChar char="•"/>
            </a:pPr>
            <a:r>
              <a:rPr lang="en-US" sz="1400"/>
              <a:t>Modelo de fácil interpretação por humanos</a:t>
            </a:r>
            <a:endParaRPr/>
          </a:p>
          <a:p>
            <a:pPr marL="224097" lvl="0" indent="-123227" algn="l" rtl="0">
              <a:lnSpc>
                <a:spcPct val="90000"/>
              </a:lnSpc>
              <a:spcBef>
                <a:spcPts val="353"/>
              </a:spcBef>
              <a:spcAft>
                <a:spcPts val="0"/>
              </a:spcAft>
              <a:buClr>
                <a:schemeClr val="dk1"/>
              </a:buClr>
              <a:buSzPts val="1589"/>
              <a:buNone/>
            </a:pPr>
            <a:endParaRPr/>
          </a:p>
        </p:txBody>
      </p:sp>
      <p:pic>
        <p:nvPicPr>
          <p:cNvPr id="609" name="Google Shape;609;p34"/>
          <p:cNvPicPr preferRelativeResize="0"/>
          <p:nvPr/>
        </p:nvPicPr>
        <p:blipFill rotWithShape="1">
          <a:blip r:embed="rId3">
            <a:alphaModFix/>
          </a:blip>
          <a:srcRect/>
          <a:stretch/>
        </p:blipFill>
        <p:spPr>
          <a:xfrm>
            <a:off x="4831563" y="1404183"/>
            <a:ext cx="5486400" cy="3757242"/>
          </a:xfrm>
          <a:prstGeom prst="rect">
            <a:avLst/>
          </a:prstGeom>
          <a:noFill/>
          <a:ln>
            <a:noFill/>
          </a:ln>
        </p:spPr>
      </p:pic>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35"/>
          <p:cNvSpPr txBox="1">
            <a:spLocks noGrp="1"/>
          </p:cNvSpPr>
          <p:nvPr>
            <p:ph type="title"/>
          </p:nvPr>
        </p:nvSpPr>
        <p:spPr>
          <a:xfrm>
            <a:off x="538489" y="2074347"/>
            <a:ext cx="11653500" cy="724200"/>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chemeClr val="lt1"/>
              </a:buClr>
              <a:buSzPts val="3900"/>
              <a:buFont typeface="Quattrocento Sans"/>
              <a:buNone/>
            </a:pPr>
            <a:r>
              <a:rPr lang="en-US">
                <a:solidFill>
                  <a:schemeClr val="lt1"/>
                </a:solidFill>
              </a:rPr>
              <a:t>Aprendizado de Máquina na Nuvem</a:t>
            </a:r>
            <a:endParaRP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37"/>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Aprendizado de Máquina na Nuvem</a:t>
            </a:r>
            <a:endParaRPr/>
          </a:p>
        </p:txBody>
      </p:sp>
      <p:sp>
        <p:nvSpPr>
          <p:cNvPr id="628" name="Google Shape;628;p37"/>
          <p:cNvSpPr txBox="1">
            <a:spLocks noGrp="1"/>
          </p:cNvSpPr>
          <p:nvPr>
            <p:ph type="body" idx="4294967295"/>
          </p:nvPr>
        </p:nvSpPr>
        <p:spPr>
          <a:xfrm>
            <a:off x="583490" y="1473620"/>
            <a:ext cx="11018838" cy="1018740"/>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rgbClr val="00BCF3"/>
              </a:buClr>
              <a:buSzPts val="2340"/>
              <a:buNone/>
            </a:pPr>
            <a:r>
              <a:rPr lang="en-US" sz="2600">
                <a:solidFill>
                  <a:srgbClr val="00BCF3"/>
                </a:solidFill>
              </a:rPr>
              <a:t>Qual o motivo de fazer uso da nuvem?</a:t>
            </a:r>
            <a:endParaRPr/>
          </a:p>
          <a:p>
            <a:pPr marL="224097" lvl="0" indent="-224097" algn="l" rtl="0">
              <a:lnSpc>
                <a:spcPct val="90000"/>
              </a:lnSpc>
              <a:spcBef>
                <a:spcPts val="280"/>
              </a:spcBef>
              <a:spcAft>
                <a:spcPts val="0"/>
              </a:spcAft>
              <a:buClr>
                <a:schemeClr val="dk1"/>
              </a:buClr>
              <a:buSzPts val="1260"/>
              <a:buChar char="·"/>
            </a:pPr>
            <a:r>
              <a:rPr lang="en-US" sz="1400"/>
              <a:t>Acesso rápido e barato ao estado-da-arte</a:t>
            </a:r>
            <a:endParaRPr/>
          </a:p>
          <a:p>
            <a:pPr marL="224097" lvl="0" indent="-224097" algn="l" rtl="0">
              <a:lnSpc>
                <a:spcPct val="90000"/>
              </a:lnSpc>
              <a:spcBef>
                <a:spcPts val="280"/>
              </a:spcBef>
              <a:spcAft>
                <a:spcPts val="0"/>
              </a:spcAft>
              <a:buClr>
                <a:schemeClr val="dk1"/>
              </a:buClr>
              <a:buSzPts val="1260"/>
              <a:buChar char="·"/>
            </a:pPr>
            <a:r>
              <a:rPr lang="en-US" sz="1400"/>
              <a:t>Implemente e faça deploy de serviços REST que executam ações de aprendizado de máquina</a:t>
            </a:r>
            <a:endParaRPr/>
          </a:p>
        </p:txBody>
      </p:sp>
      <p:sp>
        <p:nvSpPr>
          <p:cNvPr id="629" name="Google Shape;629;p37"/>
          <p:cNvSpPr/>
          <p:nvPr/>
        </p:nvSpPr>
        <p:spPr>
          <a:xfrm>
            <a:off x="2813218" y="4597304"/>
            <a:ext cx="6559382" cy="12003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400">
                <a:solidFill>
                  <a:schemeClr val="accent1"/>
                </a:solidFill>
                <a:latin typeface="Quattrocento Sans"/>
                <a:ea typeface="Quattrocento Sans"/>
                <a:cs typeface="Quattrocento Sans"/>
                <a:sym typeface="Quattrocento Sans"/>
              </a:rPr>
              <a:t>O Cincinnati Children's Hospital faz uso do Azure Cognitive Services para o entendimento de linguagem natural.</a:t>
            </a:r>
            <a:endParaRPr sz="2400" i="0">
              <a:solidFill>
                <a:schemeClr val="accent1"/>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pic>
        <p:nvPicPr>
          <p:cNvPr id="635" name="Google Shape;635;p38"/>
          <p:cNvPicPr preferRelativeResize="0"/>
          <p:nvPr/>
        </p:nvPicPr>
        <p:blipFill rotWithShape="1">
          <a:blip r:embed="rId3">
            <a:alphaModFix/>
          </a:blip>
          <a:srcRect/>
          <a:stretch/>
        </p:blipFill>
        <p:spPr>
          <a:xfrm>
            <a:off x="1874746" y="208804"/>
            <a:ext cx="8442507" cy="5460794"/>
          </a:xfrm>
          <a:prstGeom prst="rect">
            <a:avLst/>
          </a:prstGeom>
          <a:noFill/>
          <a:ln>
            <a:noFill/>
          </a:ln>
        </p:spPr>
      </p:pic>
      <p:sp>
        <p:nvSpPr>
          <p:cNvPr id="636" name="Google Shape;636;p38"/>
          <p:cNvSpPr txBox="1">
            <a:spLocks noGrp="1"/>
          </p:cNvSpPr>
          <p:nvPr>
            <p:ph type="title"/>
          </p:nvPr>
        </p:nvSpPr>
        <p:spPr>
          <a:xfrm>
            <a:off x="5036579" y="5821860"/>
            <a:ext cx="2118839" cy="471363"/>
          </a:xfrm>
          <a:prstGeom prst="rect">
            <a:avLst/>
          </a:prstGeom>
          <a:noFill/>
          <a:ln>
            <a:noFill/>
          </a:ln>
        </p:spPr>
        <p:txBody>
          <a:bodyPr spcFirstLastPara="1" wrap="square" lIns="146300" tIns="91425" rIns="146300" bIns="91425" anchor="t" anchorCtr="0">
            <a:normAutofit/>
          </a:bodyPr>
          <a:lstStyle/>
          <a:p>
            <a:pPr marL="0" lvl="0" indent="0" algn="l" rtl="0">
              <a:lnSpc>
                <a:spcPct val="90000"/>
              </a:lnSpc>
              <a:spcBef>
                <a:spcPts val="0"/>
              </a:spcBef>
              <a:spcAft>
                <a:spcPts val="0"/>
              </a:spcAft>
              <a:buClr>
                <a:srgbClr val="0078D7"/>
              </a:buClr>
              <a:buSzPts val="1400"/>
              <a:buFont typeface="Quattrocento Sans"/>
              <a:buNone/>
            </a:pPr>
            <a:r>
              <a:rPr lang="en-US" sz="1400" b="0" u="sng">
                <a:solidFill>
                  <a:schemeClr val="hlink"/>
                </a:solidFill>
                <a:latin typeface="Quattrocento Sans"/>
                <a:ea typeface="Quattrocento Sans"/>
                <a:cs typeface="Quattrocento Sans"/>
                <a:sym typeface="Quattrocento Sans"/>
                <a:hlinkClick r:id="rId4"/>
              </a:rPr>
              <a:t>http://aka.ms/MLCheatSheet</a:t>
            </a:r>
            <a:endParaRPr sz="1400" b="0">
              <a:latin typeface="Quattrocento Sans"/>
              <a:ea typeface="Quattrocento Sans"/>
              <a:cs typeface="Quattrocento Sans"/>
              <a:sym typeface="Quattrocento Sans"/>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39"/>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000"/>
              <a:buFont typeface="Quattrocento Sans"/>
              <a:buNone/>
            </a:pPr>
            <a:r>
              <a:rPr lang="en-US" sz="4000"/>
              <a:t>Exemplo de uma Arquitetura na Nuvem</a:t>
            </a:r>
            <a:endParaRPr/>
          </a:p>
        </p:txBody>
      </p:sp>
      <p:grpSp>
        <p:nvGrpSpPr>
          <p:cNvPr id="646" name="Google Shape;646;p39"/>
          <p:cNvGrpSpPr/>
          <p:nvPr/>
        </p:nvGrpSpPr>
        <p:grpSpPr>
          <a:xfrm>
            <a:off x="358338" y="1181955"/>
            <a:ext cx="11475324" cy="5252198"/>
            <a:chOff x="449757" y="1336699"/>
            <a:chExt cx="11475324" cy="5252198"/>
          </a:xfrm>
        </p:grpSpPr>
        <p:pic>
          <p:nvPicPr>
            <p:cNvPr id="647" name="Google Shape;647;p39" descr="Azure Event Hubs_COLOR.png"/>
            <p:cNvPicPr preferRelativeResize="0"/>
            <p:nvPr/>
          </p:nvPicPr>
          <p:blipFill rotWithShape="1">
            <a:blip r:embed="rId3">
              <a:alphaModFix/>
            </a:blip>
            <a:srcRect/>
            <a:stretch/>
          </p:blipFill>
          <p:spPr>
            <a:xfrm>
              <a:off x="4360801" y="3013099"/>
              <a:ext cx="783408" cy="783408"/>
            </a:xfrm>
            <a:prstGeom prst="rect">
              <a:avLst/>
            </a:prstGeom>
            <a:noFill/>
            <a:ln>
              <a:noFill/>
            </a:ln>
          </p:spPr>
        </p:pic>
        <p:pic>
          <p:nvPicPr>
            <p:cNvPr id="648" name="Google Shape;648;p39" descr="Azure SQL DataWarehouse_COLOR.png"/>
            <p:cNvPicPr preferRelativeResize="0"/>
            <p:nvPr/>
          </p:nvPicPr>
          <p:blipFill rotWithShape="1">
            <a:blip r:embed="rId4">
              <a:alphaModFix/>
            </a:blip>
            <a:srcRect/>
            <a:stretch/>
          </p:blipFill>
          <p:spPr>
            <a:xfrm>
              <a:off x="6252605" y="5047276"/>
              <a:ext cx="783408" cy="783408"/>
            </a:xfrm>
            <a:prstGeom prst="rect">
              <a:avLst/>
            </a:prstGeom>
            <a:noFill/>
            <a:ln>
              <a:noFill/>
            </a:ln>
          </p:spPr>
        </p:pic>
        <p:pic>
          <p:nvPicPr>
            <p:cNvPr id="649" name="Google Shape;649;p39" descr="Power BI Embedded.png"/>
            <p:cNvPicPr preferRelativeResize="0"/>
            <p:nvPr/>
          </p:nvPicPr>
          <p:blipFill rotWithShape="1">
            <a:blip r:embed="rId5">
              <a:alphaModFix/>
            </a:blip>
            <a:srcRect/>
            <a:stretch/>
          </p:blipFill>
          <p:spPr>
            <a:xfrm>
              <a:off x="9029811" y="3013099"/>
              <a:ext cx="783408" cy="783408"/>
            </a:xfrm>
            <a:prstGeom prst="rect">
              <a:avLst/>
            </a:prstGeom>
            <a:noFill/>
            <a:ln>
              <a:noFill/>
            </a:ln>
          </p:spPr>
        </p:pic>
        <p:pic>
          <p:nvPicPr>
            <p:cNvPr id="650" name="Google Shape;650;p39" descr="Azure Machine Learning_COLOR.png"/>
            <p:cNvPicPr preferRelativeResize="0"/>
            <p:nvPr/>
          </p:nvPicPr>
          <p:blipFill rotWithShape="1">
            <a:blip r:embed="rId6">
              <a:alphaModFix/>
            </a:blip>
            <a:srcRect/>
            <a:stretch/>
          </p:blipFill>
          <p:spPr>
            <a:xfrm>
              <a:off x="6252605" y="1336699"/>
              <a:ext cx="783408" cy="783408"/>
            </a:xfrm>
            <a:prstGeom prst="rect">
              <a:avLst/>
            </a:prstGeom>
            <a:noFill/>
            <a:ln>
              <a:noFill/>
            </a:ln>
          </p:spPr>
        </p:pic>
        <p:pic>
          <p:nvPicPr>
            <p:cNvPr id="651" name="Google Shape;651;p39" descr="Azure Stream Analytics_COLOR.png"/>
            <p:cNvPicPr preferRelativeResize="0"/>
            <p:nvPr/>
          </p:nvPicPr>
          <p:blipFill rotWithShape="1">
            <a:blip r:embed="rId7">
              <a:alphaModFix/>
            </a:blip>
            <a:srcRect/>
            <a:stretch/>
          </p:blipFill>
          <p:spPr>
            <a:xfrm>
              <a:off x="6252605" y="3013099"/>
              <a:ext cx="783408" cy="783408"/>
            </a:xfrm>
            <a:prstGeom prst="rect">
              <a:avLst/>
            </a:prstGeom>
            <a:noFill/>
            <a:ln>
              <a:noFill/>
            </a:ln>
          </p:spPr>
        </p:pic>
        <p:sp>
          <p:nvSpPr>
            <p:cNvPr id="652" name="Google Shape;652;p39"/>
            <p:cNvSpPr txBox="1"/>
            <p:nvPr/>
          </p:nvSpPr>
          <p:spPr>
            <a:xfrm>
              <a:off x="1858717" y="3851299"/>
              <a:ext cx="2143952" cy="877163"/>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Telemetria</a:t>
              </a:r>
              <a:endParaRPr/>
            </a:p>
          </p:txBody>
        </p:sp>
        <p:sp>
          <p:nvSpPr>
            <p:cNvPr id="653" name="Google Shape;653;p39"/>
            <p:cNvSpPr txBox="1"/>
            <p:nvPr/>
          </p:nvSpPr>
          <p:spPr>
            <a:xfrm>
              <a:off x="3867145" y="3851299"/>
              <a:ext cx="1705790" cy="683264"/>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Hub de Eventos Azure</a:t>
              </a:r>
              <a:endParaRPr/>
            </a:p>
          </p:txBody>
        </p:sp>
        <p:sp>
          <p:nvSpPr>
            <p:cNvPr id="654" name="Google Shape;654;p39"/>
            <p:cNvSpPr txBox="1"/>
            <p:nvPr/>
          </p:nvSpPr>
          <p:spPr>
            <a:xfrm>
              <a:off x="5594992" y="3851298"/>
              <a:ext cx="2103894" cy="877163"/>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Analytics em Tempo Real Azure (Streams)</a:t>
              </a:r>
              <a:endParaRPr/>
            </a:p>
          </p:txBody>
        </p:sp>
        <p:sp>
          <p:nvSpPr>
            <p:cNvPr id="655" name="Google Shape;655;p39"/>
            <p:cNvSpPr txBox="1"/>
            <p:nvPr/>
          </p:nvSpPr>
          <p:spPr>
            <a:xfrm>
              <a:off x="5871585" y="5711734"/>
              <a:ext cx="1548495" cy="877163"/>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sz="1400" i="0" u="none" strike="noStrike" cap="none">
                  <a:solidFill>
                    <a:srgbClr val="505050"/>
                  </a:solidFill>
                  <a:latin typeface="Quattrocento Sans"/>
                  <a:ea typeface="Quattrocento Sans"/>
                  <a:cs typeface="Quattrocento Sans"/>
                  <a:sym typeface="Quattrocento Sans"/>
                </a:rPr>
                <a:t>Azure SQL Data</a:t>
              </a:r>
              <a:br>
                <a:rPr lang="en-US" sz="1400" i="0" u="none" strike="noStrike" cap="none">
                  <a:solidFill>
                    <a:srgbClr val="505050"/>
                  </a:solidFill>
                  <a:latin typeface="Quattrocento Sans"/>
                  <a:ea typeface="Quattrocento Sans"/>
                  <a:cs typeface="Quattrocento Sans"/>
                  <a:sym typeface="Quattrocento Sans"/>
                </a:rPr>
              </a:br>
              <a:r>
                <a:rPr lang="en-US" sz="1400" i="0" u="none" strike="noStrike" cap="none">
                  <a:solidFill>
                    <a:srgbClr val="505050"/>
                  </a:solidFill>
                  <a:latin typeface="Quattrocento Sans"/>
                  <a:ea typeface="Quattrocento Sans"/>
                  <a:cs typeface="Quattrocento Sans"/>
                  <a:sym typeface="Quattrocento Sans"/>
                </a:rPr>
                <a:t>Warehouse</a:t>
              </a:r>
              <a:endParaRPr/>
            </a:p>
          </p:txBody>
        </p:sp>
        <p:sp>
          <p:nvSpPr>
            <p:cNvPr id="656" name="Google Shape;656;p39"/>
            <p:cNvSpPr txBox="1"/>
            <p:nvPr/>
          </p:nvSpPr>
          <p:spPr>
            <a:xfrm>
              <a:off x="7255490" y="4553244"/>
              <a:ext cx="2983681" cy="683264"/>
            </a:xfrm>
            <a:prstGeom prst="rect">
              <a:avLst/>
            </a:prstGeom>
            <a:noFill/>
            <a:ln>
              <a:noFill/>
            </a:ln>
          </p:spPr>
          <p:txBody>
            <a:bodyPr spcFirstLastPara="1" wrap="square" lIns="182875" tIns="146300" rIns="182875" bIns="146300" anchor="t" anchorCtr="0">
              <a:spAutoFit/>
            </a:bodyPr>
            <a:lstStyle/>
            <a:p>
              <a:pPr marL="0" marR="0" lvl="0" indent="0" algn="l"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Previsões e Eventos em Tempo Real</a:t>
              </a:r>
              <a:endParaRPr/>
            </a:p>
          </p:txBody>
        </p:sp>
        <p:sp>
          <p:nvSpPr>
            <p:cNvPr id="657" name="Google Shape;657;p39"/>
            <p:cNvSpPr txBox="1"/>
            <p:nvPr/>
          </p:nvSpPr>
          <p:spPr>
            <a:xfrm>
              <a:off x="8906059" y="3851299"/>
              <a:ext cx="1031899" cy="683264"/>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sz="1400" i="0" u="none" strike="noStrike" cap="none">
                  <a:solidFill>
                    <a:srgbClr val="505050"/>
                  </a:solidFill>
                  <a:latin typeface="Quattrocento Sans"/>
                  <a:ea typeface="Quattrocento Sans"/>
                  <a:cs typeface="Quattrocento Sans"/>
                  <a:sym typeface="Quattrocento Sans"/>
                </a:rPr>
                <a:t>Power BI</a:t>
              </a:r>
              <a:endParaRPr/>
            </a:p>
          </p:txBody>
        </p:sp>
        <p:sp>
          <p:nvSpPr>
            <p:cNvPr id="658" name="Google Shape;658;p39"/>
            <p:cNvSpPr txBox="1"/>
            <p:nvPr/>
          </p:nvSpPr>
          <p:spPr>
            <a:xfrm>
              <a:off x="7571521" y="2784499"/>
              <a:ext cx="1433504" cy="1458861"/>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Dados,</a:t>
              </a:r>
              <a:endParaRPr>
                <a:solidFill>
                  <a:srgbClr val="505050"/>
                </a:solidFill>
                <a:latin typeface="Quattrocento Sans"/>
                <a:ea typeface="Quattrocento Sans"/>
                <a:cs typeface="Quattrocento Sans"/>
                <a:sym typeface="Quattrocento Sans"/>
              </a:endParaRPr>
            </a:p>
            <a:p>
              <a:pPr marL="0" marR="0" lvl="0" indent="0" algn="ctr"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Estatísticas,</a:t>
              </a:r>
              <a:endParaRPr>
                <a:solidFill>
                  <a:srgbClr val="505050"/>
                </a:solidFill>
                <a:latin typeface="Quattrocento Sans"/>
                <a:ea typeface="Quattrocento Sans"/>
                <a:cs typeface="Quattrocento Sans"/>
                <a:sym typeface="Quattrocento Sans"/>
              </a:endParaRPr>
            </a:p>
            <a:p>
              <a:pPr marL="0" marR="0" lvl="0" indent="0" algn="ctr"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Anomalias,</a:t>
              </a:r>
              <a:endParaRPr>
                <a:solidFill>
                  <a:srgbClr val="505050"/>
                </a:solidFill>
                <a:latin typeface="Quattrocento Sans"/>
                <a:ea typeface="Quattrocento Sans"/>
                <a:cs typeface="Quattrocento Sans"/>
                <a:sym typeface="Quattrocento Sans"/>
              </a:endParaRPr>
            </a:p>
            <a:p>
              <a:pPr marL="0" marR="0" lvl="0" indent="0" algn="ctr"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Filtros e Agregações em Tempo Real</a:t>
              </a:r>
              <a:endParaRPr>
                <a:solidFill>
                  <a:srgbClr val="505050"/>
                </a:solidFill>
                <a:latin typeface="Quattrocento Sans"/>
                <a:ea typeface="Quattrocento Sans"/>
                <a:cs typeface="Quattrocento Sans"/>
                <a:sym typeface="Quattrocento Sans"/>
              </a:endParaRPr>
            </a:p>
          </p:txBody>
        </p:sp>
        <p:pic>
          <p:nvPicPr>
            <p:cNvPr id="659" name="Google Shape;659;p39" descr="Cluster server.png"/>
            <p:cNvPicPr preferRelativeResize="0"/>
            <p:nvPr/>
          </p:nvPicPr>
          <p:blipFill rotWithShape="1">
            <a:blip r:embed="rId8">
              <a:alphaModFix/>
            </a:blip>
            <a:srcRect/>
            <a:stretch/>
          </p:blipFill>
          <p:spPr>
            <a:xfrm>
              <a:off x="2523846" y="3013099"/>
              <a:ext cx="783408" cy="783408"/>
            </a:xfrm>
            <a:prstGeom prst="rect">
              <a:avLst/>
            </a:prstGeom>
            <a:noFill/>
            <a:ln>
              <a:noFill/>
            </a:ln>
          </p:spPr>
        </p:pic>
        <p:sp>
          <p:nvSpPr>
            <p:cNvPr id="660" name="Google Shape;660;p39"/>
            <p:cNvSpPr txBox="1"/>
            <p:nvPr/>
          </p:nvSpPr>
          <p:spPr>
            <a:xfrm>
              <a:off x="5370594" y="2001169"/>
              <a:ext cx="2457000" cy="877200"/>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Aprendizado de Máquina Azure</a:t>
              </a:r>
              <a:br>
                <a:rPr lang="en-US" sz="1400" i="0" u="none" strike="noStrike" cap="none">
                  <a:solidFill>
                    <a:srgbClr val="505050"/>
                  </a:solidFill>
                  <a:latin typeface="Quattrocento Sans"/>
                  <a:ea typeface="Quattrocento Sans"/>
                  <a:cs typeface="Quattrocento Sans"/>
                  <a:sym typeface="Quattrocento Sans"/>
                </a:rPr>
              </a:br>
              <a:r>
                <a:rPr lang="en-US" sz="1400" i="0" u="none" strike="noStrike" cap="none">
                  <a:solidFill>
                    <a:srgbClr val="505050"/>
                  </a:solidFill>
                  <a:latin typeface="Quattrocento Sans"/>
                  <a:ea typeface="Quattrocento Sans"/>
                  <a:cs typeface="Quattrocento Sans"/>
                  <a:sym typeface="Quattrocento Sans"/>
                </a:rPr>
                <a:t>(</a:t>
              </a:r>
              <a:r>
                <a:rPr lang="en-US">
                  <a:solidFill>
                    <a:srgbClr val="505050"/>
                  </a:solidFill>
                  <a:latin typeface="Quattrocento Sans"/>
                  <a:ea typeface="Quattrocento Sans"/>
                  <a:cs typeface="Quattrocento Sans"/>
                  <a:sym typeface="Quattrocento Sans"/>
                </a:rPr>
                <a:t>predições em tempo real</a:t>
              </a:r>
              <a:r>
                <a:rPr lang="en-US" sz="1400" i="0" u="none" strike="noStrike" cap="none">
                  <a:solidFill>
                    <a:srgbClr val="505050"/>
                  </a:solidFill>
                  <a:latin typeface="Quattrocento Sans"/>
                  <a:ea typeface="Quattrocento Sans"/>
                  <a:cs typeface="Quattrocento Sans"/>
                  <a:sym typeface="Quattrocento Sans"/>
                </a:rPr>
                <a:t>)</a:t>
              </a:r>
              <a:endParaRPr/>
            </a:p>
          </p:txBody>
        </p:sp>
        <p:cxnSp>
          <p:nvCxnSpPr>
            <p:cNvPr id="661" name="Google Shape;661;p39"/>
            <p:cNvCxnSpPr/>
            <p:nvPr/>
          </p:nvCxnSpPr>
          <p:spPr>
            <a:xfrm>
              <a:off x="3405203" y="3470299"/>
              <a:ext cx="841551" cy="1"/>
            </a:xfrm>
            <a:prstGeom prst="straightConnector1">
              <a:avLst/>
            </a:prstGeom>
            <a:noFill/>
            <a:ln w="9525" cap="flat" cmpd="sng">
              <a:solidFill>
                <a:schemeClr val="lt1"/>
              </a:solidFill>
              <a:prstDash val="dash"/>
              <a:miter lim="800000"/>
              <a:headEnd type="none" w="sm" len="sm"/>
              <a:tailEnd type="triangle" w="med" len="med"/>
            </a:ln>
          </p:spPr>
        </p:cxnSp>
        <p:cxnSp>
          <p:nvCxnSpPr>
            <p:cNvPr id="662" name="Google Shape;662;p39"/>
            <p:cNvCxnSpPr/>
            <p:nvPr/>
          </p:nvCxnSpPr>
          <p:spPr>
            <a:xfrm>
              <a:off x="5244734" y="3470299"/>
              <a:ext cx="841551" cy="1"/>
            </a:xfrm>
            <a:prstGeom prst="straightConnector1">
              <a:avLst/>
            </a:prstGeom>
            <a:noFill/>
            <a:ln w="9525" cap="flat" cmpd="sng">
              <a:solidFill>
                <a:schemeClr val="lt1"/>
              </a:solidFill>
              <a:prstDash val="dash"/>
              <a:miter lim="800000"/>
              <a:headEnd type="none" w="sm" len="sm"/>
              <a:tailEnd type="triangle" w="med" len="med"/>
            </a:ln>
          </p:spPr>
        </p:cxnSp>
        <p:cxnSp>
          <p:nvCxnSpPr>
            <p:cNvPr id="663" name="Google Shape;663;p39"/>
            <p:cNvCxnSpPr/>
            <p:nvPr/>
          </p:nvCxnSpPr>
          <p:spPr>
            <a:xfrm>
              <a:off x="7606934" y="3470299"/>
              <a:ext cx="1377084" cy="1"/>
            </a:xfrm>
            <a:prstGeom prst="straightConnector1">
              <a:avLst/>
            </a:prstGeom>
            <a:noFill/>
            <a:ln w="9525" cap="flat" cmpd="sng">
              <a:solidFill>
                <a:schemeClr val="lt1"/>
              </a:solidFill>
              <a:prstDash val="dash"/>
              <a:miter lim="800000"/>
              <a:headEnd type="none" w="sm" len="sm"/>
              <a:tailEnd type="triangle" w="med" len="med"/>
            </a:ln>
          </p:spPr>
        </p:cxnSp>
        <p:cxnSp>
          <p:nvCxnSpPr>
            <p:cNvPr id="664" name="Google Shape;664;p39"/>
            <p:cNvCxnSpPr/>
            <p:nvPr/>
          </p:nvCxnSpPr>
          <p:spPr>
            <a:xfrm rot="10800000" flipH="1">
              <a:off x="6844934" y="2913586"/>
              <a:ext cx="1" cy="23313"/>
            </a:xfrm>
            <a:prstGeom prst="straightConnector1">
              <a:avLst/>
            </a:prstGeom>
            <a:noFill/>
            <a:ln w="9525" cap="flat" cmpd="sng">
              <a:solidFill>
                <a:schemeClr val="lt1"/>
              </a:solidFill>
              <a:prstDash val="dash"/>
              <a:miter lim="800000"/>
              <a:headEnd type="triangle" w="med" len="med"/>
              <a:tailEnd type="triangle" w="med" len="med"/>
            </a:ln>
          </p:spPr>
        </p:cxnSp>
        <p:cxnSp>
          <p:nvCxnSpPr>
            <p:cNvPr id="665" name="Google Shape;665;p39"/>
            <p:cNvCxnSpPr/>
            <p:nvPr/>
          </p:nvCxnSpPr>
          <p:spPr>
            <a:xfrm rot="10800000" flipH="1">
              <a:off x="6844934" y="4862238"/>
              <a:ext cx="1" cy="32638"/>
            </a:xfrm>
            <a:prstGeom prst="straightConnector1">
              <a:avLst/>
            </a:prstGeom>
            <a:noFill/>
            <a:ln w="9525" cap="flat" cmpd="sng">
              <a:solidFill>
                <a:schemeClr val="lt1"/>
              </a:solidFill>
              <a:prstDash val="dash"/>
              <a:miter lim="800000"/>
              <a:headEnd type="triangle" w="med" len="med"/>
              <a:tailEnd type="none" w="sm" len="sm"/>
            </a:ln>
          </p:spPr>
        </p:cxnSp>
        <p:pic>
          <p:nvPicPr>
            <p:cNvPr id="666" name="Google Shape;666;p39"/>
            <p:cNvPicPr preferRelativeResize="0"/>
            <p:nvPr/>
          </p:nvPicPr>
          <p:blipFill rotWithShape="1">
            <a:blip r:embed="rId9">
              <a:alphaModFix/>
            </a:blip>
            <a:srcRect/>
            <a:stretch/>
          </p:blipFill>
          <p:spPr>
            <a:xfrm>
              <a:off x="535489" y="3089298"/>
              <a:ext cx="892554" cy="471779"/>
            </a:xfrm>
            <a:prstGeom prst="rect">
              <a:avLst/>
            </a:prstGeom>
            <a:noFill/>
            <a:ln>
              <a:noFill/>
            </a:ln>
          </p:spPr>
        </p:pic>
        <p:cxnSp>
          <p:nvCxnSpPr>
            <p:cNvPr id="667" name="Google Shape;667;p39"/>
            <p:cNvCxnSpPr/>
            <p:nvPr/>
          </p:nvCxnSpPr>
          <p:spPr>
            <a:xfrm>
              <a:off x="1602289" y="3470299"/>
              <a:ext cx="841551" cy="1"/>
            </a:xfrm>
            <a:prstGeom prst="straightConnector1">
              <a:avLst/>
            </a:prstGeom>
            <a:noFill/>
            <a:ln w="9525" cap="flat" cmpd="sng">
              <a:solidFill>
                <a:schemeClr val="lt1"/>
              </a:solidFill>
              <a:prstDash val="dash"/>
              <a:miter lim="800000"/>
              <a:headEnd type="none" w="sm" len="sm"/>
              <a:tailEnd type="triangle" w="med" len="med"/>
            </a:ln>
          </p:spPr>
        </p:cxnSp>
        <p:sp>
          <p:nvSpPr>
            <p:cNvPr id="668" name="Google Shape;668;p39"/>
            <p:cNvSpPr txBox="1"/>
            <p:nvPr/>
          </p:nvSpPr>
          <p:spPr>
            <a:xfrm>
              <a:off x="449757" y="3851299"/>
              <a:ext cx="1152531" cy="489365"/>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Sensores</a:t>
              </a:r>
              <a:endParaRPr/>
            </a:p>
          </p:txBody>
        </p:sp>
        <p:pic>
          <p:nvPicPr>
            <p:cNvPr id="669" name="Google Shape;669;p39"/>
            <p:cNvPicPr preferRelativeResize="0"/>
            <p:nvPr/>
          </p:nvPicPr>
          <p:blipFill rotWithShape="1">
            <a:blip r:embed="rId10">
              <a:alphaModFix/>
            </a:blip>
            <a:srcRect/>
            <a:stretch/>
          </p:blipFill>
          <p:spPr>
            <a:xfrm>
              <a:off x="10913192" y="3089299"/>
              <a:ext cx="841551" cy="744448"/>
            </a:xfrm>
            <a:prstGeom prst="rect">
              <a:avLst/>
            </a:prstGeom>
            <a:noFill/>
            <a:ln>
              <a:noFill/>
            </a:ln>
          </p:spPr>
        </p:pic>
        <p:sp>
          <p:nvSpPr>
            <p:cNvPr id="670" name="Google Shape;670;p39"/>
            <p:cNvSpPr txBox="1"/>
            <p:nvPr/>
          </p:nvSpPr>
          <p:spPr>
            <a:xfrm>
              <a:off x="10662031" y="3851299"/>
              <a:ext cx="1263050" cy="489365"/>
            </a:xfrm>
            <a:prstGeom prst="rect">
              <a:avLst/>
            </a:prstGeom>
            <a:noFill/>
            <a:ln>
              <a:noFill/>
            </a:ln>
          </p:spPr>
          <p:txBody>
            <a:bodyPr spcFirstLastPara="1" wrap="square" lIns="182875" tIns="146300" rIns="182875" bIns="146300" anchor="t" anchorCtr="0">
              <a:spAutoFit/>
            </a:bodyPr>
            <a:lstStyle/>
            <a:p>
              <a:pPr marL="0" marR="0" lvl="0" indent="0" algn="ctr" rtl="0">
                <a:lnSpc>
                  <a:spcPct val="90000"/>
                </a:lnSpc>
                <a:spcBef>
                  <a:spcPts val="0"/>
                </a:spcBef>
                <a:spcAft>
                  <a:spcPts val="0"/>
                </a:spcAft>
                <a:buClr>
                  <a:srgbClr val="505050"/>
                </a:buClr>
                <a:buSzPts val="1400"/>
                <a:buFont typeface="Quattrocento Sans"/>
                <a:buNone/>
              </a:pPr>
              <a:r>
                <a:rPr lang="en-US" sz="1400" i="0" u="none" strike="noStrike" cap="none">
                  <a:solidFill>
                    <a:srgbClr val="505050"/>
                  </a:solidFill>
                  <a:latin typeface="Quattrocento Sans"/>
                  <a:ea typeface="Quattrocento Sans"/>
                  <a:cs typeface="Quattrocento Sans"/>
                  <a:sym typeface="Quattrocento Sans"/>
                </a:rPr>
                <a:t>Dashboard</a:t>
              </a:r>
              <a:endParaRPr/>
            </a:p>
          </p:txBody>
        </p:sp>
        <p:cxnSp>
          <p:nvCxnSpPr>
            <p:cNvPr id="671" name="Google Shape;671;p39"/>
            <p:cNvCxnSpPr/>
            <p:nvPr/>
          </p:nvCxnSpPr>
          <p:spPr>
            <a:xfrm>
              <a:off x="10130410" y="3470299"/>
              <a:ext cx="841551" cy="1"/>
            </a:xfrm>
            <a:prstGeom prst="straightConnector1">
              <a:avLst/>
            </a:prstGeom>
            <a:noFill/>
            <a:ln w="9525" cap="flat" cmpd="sng">
              <a:solidFill>
                <a:schemeClr val="lt1"/>
              </a:solidFill>
              <a:prstDash val="dash"/>
              <a:miter lim="800000"/>
              <a:headEnd type="none" w="sm" len="sm"/>
              <a:tailEnd type="triangle" w="med" len="med"/>
            </a:ln>
          </p:spPr>
        </p:cxnSp>
        <p:cxnSp>
          <p:nvCxnSpPr>
            <p:cNvPr id="672" name="Google Shape;672;p39"/>
            <p:cNvCxnSpPr/>
            <p:nvPr/>
          </p:nvCxnSpPr>
          <p:spPr>
            <a:xfrm>
              <a:off x="3405203" y="3470299"/>
              <a:ext cx="841551" cy="1"/>
            </a:xfrm>
            <a:prstGeom prst="straightConnector1">
              <a:avLst/>
            </a:prstGeom>
            <a:noFill/>
            <a:ln w="9525" cap="flat" cmpd="sng">
              <a:solidFill>
                <a:schemeClr val="dk1"/>
              </a:solidFill>
              <a:prstDash val="dash"/>
              <a:miter lim="800000"/>
              <a:headEnd type="none" w="sm" len="sm"/>
              <a:tailEnd type="triangle" w="med" len="med"/>
            </a:ln>
          </p:spPr>
        </p:cxnSp>
        <p:cxnSp>
          <p:nvCxnSpPr>
            <p:cNvPr id="673" name="Google Shape;673;p39"/>
            <p:cNvCxnSpPr/>
            <p:nvPr/>
          </p:nvCxnSpPr>
          <p:spPr>
            <a:xfrm>
              <a:off x="5244734" y="3470299"/>
              <a:ext cx="841551" cy="1"/>
            </a:xfrm>
            <a:prstGeom prst="straightConnector1">
              <a:avLst/>
            </a:prstGeom>
            <a:noFill/>
            <a:ln w="9525" cap="flat" cmpd="sng">
              <a:solidFill>
                <a:schemeClr val="dk1"/>
              </a:solidFill>
              <a:prstDash val="dash"/>
              <a:miter lim="800000"/>
              <a:headEnd type="none" w="sm" len="sm"/>
              <a:tailEnd type="triangle" w="med" len="med"/>
            </a:ln>
          </p:spPr>
        </p:cxnSp>
        <p:cxnSp>
          <p:nvCxnSpPr>
            <p:cNvPr id="674" name="Google Shape;674;p39"/>
            <p:cNvCxnSpPr/>
            <p:nvPr/>
          </p:nvCxnSpPr>
          <p:spPr>
            <a:xfrm>
              <a:off x="7399117" y="3470299"/>
              <a:ext cx="1377084" cy="1"/>
            </a:xfrm>
            <a:prstGeom prst="straightConnector1">
              <a:avLst/>
            </a:prstGeom>
            <a:noFill/>
            <a:ln w="9525" cap="flat" cmpd="sng">
              <a:solidFill>
                <a:schemeClr val="dk1"/>
              </a:solidFill>
              <a:prstDash val="dash"/>
              <a:miter lim="800000"/>
              <a:headEnd type="none" w="sm" len="sm"/>
              <a:tailEnd type="triangle" w="med" len="med"/>
            </a:ln>
          </p:spPr>
        </p:cxnSp>
        <p:cxnSp>
          <p:nvCxnSpPr>
            <p:cNvPr id="675" name="Google Shape;675;p39"/>
            <p:cNvCxnSpPr/>
            <p:nvPr/>
          </p:nvCxnSpPr>
          <p:spPr>
            <a:xfrm rot="10800000" flipH="1">
              <a:off x="6709007" y="2913586"/>
              <a:ext cx="1" cy="23313"/>
            </a:xfrm>
            <a:prstGeom prst="straightConnector1">
              <a:avLst/>
            </a:prstGeom>
            <a:noFill/>
            <a:ln w="9525" cap="flat" cmpd="sng">
              <a:solidFill>
                <a:schemeClr val="dk1"/>
              </a:solidFill>
              <a:prstDash val="dash"/>
              <a:miter lim="800000"/>
              <a:headEnd type="triangle" w="med" len="med"/>
              <a:tailEnd type="triangle" w="med" len="med"/>
            </a:ln>
          </p:spPr>
        </p:cxnSp>
        <p:cxnSp>
          <p:nvCxnSpPr>
            <p:cNvPr id="676" name="Google Shape;676;p39"/>
            <p:cNvCxnSpPr/>
            <p:nvPr/>
          </p:nvCxnSpPr>
          <p:spPr>
            <a:xfrm rot="10800000" flipH="1">
              <a:off x="6637117" y="4862238"/>
              <a:ext cx="1" cy="32638"/>
            </a:xfrm>
            <a:prstGeom prst="straightConnector1">
              <a:avLst/>
            </a:prstGeom>
            <a:noFill/>
            <a:ln w="9525" cap="flat" cmpd="sng">
              <a:solidFill>
                <a:schemeClr val="dk1"/>
              </a:solidFill>
              <a:prstDash val="dash"/>
              <a:miter lim="800000"/>
              <a:headEnd type="triangle" w="med" len="med"/>
              <a:tailEnd type="none" w="sm" len="sm"/>
            </a:ln>
          </p:spPr>
        </p:cxnSp>
        <p:cxnSp>
          <p:nvCxnSpPr>
            <p:cNvPr id="677" name="Google Shape;677;p39"/>
            <p:cNvCxnSpPr/>
            <p:nvPr/>
          </p:nvCxnSpPr>
          <p:spPr>
            <a:xfrm>
              <a:off x="1602289" y="3470299"/>
              <a:ext cx="841551" cy="1"/>
            </a:xfrm>
            <a:prstGeom prst="straightConnector1">
              <a:avLst/>
            </a:prstGeom>
            <a:noFill/>
            <a:ln w="9525" cap="flat" cmpd="sng">
              <a:solidFill>
                <a:schemeClr val="dk1"/>
              </a:solidFill>
              <a:prstDash val="dash"/>
              <a:miter lim="800000"/>
              <a:headEnd type="none" w="sm" len="sm"/>
              <a:tailEnd type="triangle" w="med" len="med"/>
            </a:ln>
          </p:spPr>
        </p:cxnSp>
        <p:cxnSp>
          <p:nvCxnSpPr>
            <p:cNvPr id="678" name="Google Shape;678;p39"/>
            <p:cNvCxnSpPr/>
            <p:nvPr/>
          </p:nvCxnSpPr>
          <p:spPr>
            <a:xfrm>
              <a:off x="9922593" y="3470299"/>
              <a:ext cx="841551" cy="1"/>
            </a:xfrm>
            <a:prstGeom prst="straightConnector1">
              <a:avLst/>
            </a:prstGeom>
            <a:noFill/>
            <a:ln w="9525" cap="flat" cmpd="sng">
              <a:solidFill>
                <a:schemeClr val="dk1"/>
              </a:solidFill>
              <a:prstDash val="dash"/>
              <a:miter lim="800000"/>
              <a:headEnd type="none" w="sm" len="sm"/>
              <a:tailEnd type="triangle" w="med" len="med"/>
            </a:ln>
          </p:spPr>
        </p:cxnSp>
      </p:gr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40"/>
          <p:cNvSpPr txBox="1">
            <a:spLocks noGrp="1"/>
          </p:cNvSpPr>
          <p:nvPr>
            <p:ph type="body" idx="1"/>
          </p:nvPr>
        </p:nvSpPr>
        <p:spPr>
          <a:xfrm>
            <a:off x="1071356" y="1582125"/>
            <a:ext cx="5557834" cy="1461939"/>
          </a:xfrm>
          <a:prstGeom prst="rect">
            <a:avLst/>
          </a:prstGeom>
          <a:noFill/>
          <a:ln>
            <a:noFill/>
          </a:ln>
        </p:spPr>
        <p:txBody>
          <a:bodyPr spcFirstLastPara="1" wrap="square" lIns="146300" tIns="91425" rIns="146300" bIns="91425" anchor="t" anchorCtr="0">
            <a:spAutoFit/>
          </a:bodyPr>
          <a:lstStyle/>
          <a:p>
            <a:pPr marL="514350" lvl="0" indent="-514350" algn="l" rtl="0">
              <a:lnSpc>
                <a:spcPct val="90000"/>
              </a:lnSpc>
              <a:spcBef>
                <a:spcPts val="0"/>
              </a:spcBef>
              <a:spcAft>
                <a:spcPts val="0"/>
              </a:spcAft>
              <a:buSzPts val="1260"/>
              <a:buFont typeface="Quattrocento Sans"/>
              <a:buAutoNum type="arabicPeriod"/>
            </a:pPr>
            <a:r>
              <a:rPr lang="en-US" sz="1400" dirty="0" err="1"/>
              <a:t>Crie</a:t>
            </a:r>
            <a:r>
              <a:rPr lang="en-US" sz="1400" dirty="0"/>
              <a:t> e </a:t>
            </a:r>
            <a:r>
              <a:rPr lang="en-US" sz="1400" dirty="0" err="1"/>
              <a:t>conecte</a:t>
            </a:r>
            <a:r>
              <a:rPr lang="en-US" sz="1400" dirty="0"/>
              <a:t>-se a um </a:t>
            </a:r>
            <a:r>
              <a:rPr lang="en-US" sz="1400" dirty="0" err="1"/>
              <a:t>ambiente</a:t>
            </a:r>
            <a:r>
              <a:rPr lang="en-US" sz="1400" dirty="0"/>
              <a:t> Azure ML Studio</a:t>
            </a:r>
            <a:endParaRPr dirty="0"/>
          </a:p>
          <a:p>
            <a:pPr marL="514350" lvl="0" indent="-514350" algn="l" rtl="0">
              <a:lnSpc>
                <a:spcPct val="90000"/>
              </a:lnSpc>
              <a:spcBef>
                <a:spcPts val="1200"/>
              </a:spcBef>
              <a:spcAft>
                <a:spcPts val="0"/>
              </a:spcAft>
              <a:buSzPts val="1260"/>
              <a:buFont typeface="Quattrocento Sans"/>
              <a:buAutoNum type="arabicPeriod"/>
            </a:pPr>
            <a:r>
              <a:rPr lang="en-US" sz="1400" dirty="0"/>
              <a:t>Explore </a:t>
            </a:r>
            <a:r>
              <a:rPr lang="en-US" sz="1400" dirty="0" err="1"/>
              <a:t>os</a:t>
            </a:r>
            <a:r>
              <a:rPr lang="en-US" sz="1400" dirty="0"/>
              <a:t> dados</a:t>
            </a:r>
            <a:br>
              <a:rPr lang="en-US" sz="1400">
                <a:latin typeface="Quattrocento Sans"/>
                <a:ea typeface="Quattrocento Sans"/>
                <a:cs typeface="Quattrocento Sans"/>
                <a:sym typeface="Quattrocento Sans"/>
              </a:rPr>
            </a:br>
            <a:r>
              <a:rPr lang="en-US" sz="1400" dirty="0">
                <a:latin typeface="Quattrocento Sans"/>
                <a:ea typeface="Quattrocento Sans"/>
                <a:cs typeface="Quattrocento Sans"/>
                <a:sym typeface="Quattrocento Sans"/>
              </a:rPr>
              <a:t>(Portugal forest fire data)</a:t>
            </a:r>
            <a:endParaRPr dirty="0"/>
          </a:p>
          <a:p>
            <a:pPr marL="514350" lvl="0" indent="-514350" algn="l" rtl="0">
              <a:lnSpc>
                <a:spcPct val="90000"/>
              </a:lnSpc>
              <a:spcBef>
                <a:spcPts val="1200"/>
              </a:spcBef>
              <a:spcAft>
                <a:spcPts val="0"/>
              </a:spcAft>
              <a:buSzPts val="1260"/>
              <a:buFont typeface="Quattrocento Sans"/>
              <a:buAutoNum type="arabicPeriod"/>
            </a:pPr>
            <a:r>
              <a:rPr lang="en-US" sz="1400" dirty="0" err="1">
                <a:latin typeface="Quattrocento Sans"/>
                <a:ea typeface="Quattrocento Sans"/>
                <a:cs typeface="Quattrocento Sans"/>
                <a:sym typeface="Quattrocento Sans"/>
              </a:rPr>
              <a:t>Transf</a:t>
            </a:r>
            <a:r>
              <a:rPr lang="en-US" sz="1400" dirty="0" err="1"/>
              <a:t>i</a:t>
            </a:r>
            <a:r>
              <a:rPr lang="en-US" sz="1400" dirty="0" err="1">
                <a:latin typeface="Quattrocento Sans"/>
                <a:ea typeface="Quattrocento Sans"/>
                <a:cs typeface="Quattrocento Sans"/>
                <a:sym typeface="Quattrocento Sans"/>
              </a:rPr>
              <a:t>ra</a:t>
            </a:r>
            <a:r>
              <a:rPr lang="en-US" sz="1400" dirty="0">
                <a:latin typeface="Quattrocento Sans"/>
                <a:ea typeface="Quattrocento Sans"/>
                <a:cs typeface="Quattrocento Sans"/>
                <a:sym typeface="Quattrocento Sans"/>
              </a:rPr>
              <a:t> </a:t>
            </a:r>
            <a:r>
              <a:rPr lang="en-US" sz="1400" dirty="0" err="1"/>
              <a:t>seus</a:t>
            </a:r>
            <a:r>
              <a:rPr lang="en-US" sz="1400" dirty="0"/>
              <a:t> dados para o</a:t>
            </a:r>
            <a:r>
              <a:rPr lang="en-US" sz="1400" dirty="0">
                <a:latin typeface="Quattrocento Sans"/>
                <a:ea typeface="Quattrocento Sans"/>
                <a:cs typeface="Quattrocento Sans"/>
                <a:sym typeface="Quattrocento Sans"/>
              </a:rPr>
              <a:t> Azure Machine Learning Studio</a:t>
            </a:r>
            <a:endParaRPr dirty="0"/>
          </a:p>
        </p:txBody>
      </p:sp>
      <p:sp>
        <p:nvSpPr>
          <p:cNvPr id="688" name="Google Shape;688;p40"/>
          <p:cNvSpPr txBox="1">
            <a:spLocks noGrp="1"/>
          </p:cNvSpPr>
          <p:nvPr>
            <p:ph type="body" idx="2"/>
          </p:nvPr>
        </p:nvSpPr>
        <p:spPr>
          <a:xfrm>
            <a:off x="6760776" y="1582125"/>
            <a:ext cx="4113551" cy="1421928"/>
          </a:xfrm>
          <a:prstGeom prst="rect">
            <a:avLst/>
          </a:prstGeom>
          <a:noFill/>
          <a:ln>
            <a:noFill/>
          </a:ln>
        </p:spPr>
        <p:txBody>
          <a:bodyPr spcFirstLastPara="1" wrap="square" lIns="146300" tIns="91425" rIns="146300" bIns="91425" anchor="t" anchorCtr="0">
            <a:spAutoFit/>
          </a:bodyPr>
          <a:lstStyle/>
          <a:p>
            <a:pPr marL="514350" lvl="0" indent="-514350" algn="l" rtl="0">
              <a:lnSpc>
                <a:spcPct val="90000"/>
              </a:lnSpc>
              <a:spcBef>
                <a:spcPts val="0"/>
              </a:spcBef>
              <a:spcAft>
                <a:spcPts val="0"/>
              </a:spcAft>
              <a:buSzPts val="1260"/>
              <a:buFont typeface="Quattrocento Sans"/>
              <a:buAutoNum type="arabicPeriod" startAt="4"/>
            </a:pPr>
            <a:r>
              <a:rPr lang="en-US" sz="1400" dirty="0" err="1"/>
              <a:t>Crie</a:t>
            </a:r>
            <a:r>
              <a:rPr lang="en-US" sz="1400" dirty="0"/>
              <a:t> </a:t>
            </a:r>
            <a:r>
              <a:rPr lang="en-US" sz="1400" dirty="0" err="1"/>
              <a:t>seu</a:t>
            </a:r>
            <a:r>
              <a:rPr lang="en-US" sz="1400" dirty="0"/>
              <a:t> </a:t>
            </a:r>
            <a:r>
              <a:rPr lang="en-US" sz="1400" dirty="0" err="1"/>
              <a:t>Modelo</a:t>
            </a:r>
            <a:endParaRPr/>
          </a:p>
          <a:p>
            <a:pPr marL="514350" lvl="0" indent="-514350" algn="l" rtl="0">
              <a:lnSpc>
                <a:spcPct val="90000"/>
              </a:lnSpc>
              <a:spcBef>
                <a:spcPts val="1200"/>
              </a:spcBef>
              <a:spcAft>
                <a:spcPts val="0"/>
              </a:spcAft>
              <a:buSzPts val="1260"/>
              <a:buFont typeface="Quattrocento Sans"/>
              <a:buAutoNum type="arabicPeriod" startAt="4"/>
            </a:pPr>
            <a:r>
              <a:rPr lang="en-US" sz="1400" dirty="0" err="1"/>
              <a:t>Faça</a:t>
            </a:r>
            <a:r>
              <a:rPr lang="en-US" sz="1400" dirty="0"/>
              <a:t> o Deploy do </a:t>
            </a:r>
            <a:r>
              <a:rPr lang="en-US" sz="1400" dirty="0" err="1"/>
              <a:t>seu</a:t>
            </a:r>
            <a:r>
              <a:rPr lang="en-US" sz="1400" dirty="0"/>
              <a:t> </a:t>
            </a:r>
            <a:r>
              <a:rPr lang="en-US" sz="1400" dirty="0" err="1"/>
              <a:t>Modelo</a:t>
            </a:r>
            <a:endParaRPr/>
          </a:p>
          <a:p>
            <a:pPr marL="514350" lvl="0" indent="-514350" algn="l" rtl="0">
              <a:lnSpc>
                <a:spcPct val="90000"/>
              </a:lnSpc>
              <a:spcBef>
                <a:spcPts val="1200"/>
              </a:spcBef>
              <a:spcAft>
                <a:spcPts val="0"/>
              </a:spcAft>
              <a:buSzPts val="1260"/>
              <a:buFont typeface="Quattrocento Sans"/>
              <a:buAutoNum type="arabicPeriod" startAt="4"/>
            </a:pPr>
            <a:r>
              <a:rPr lang="en-US" sz="1400" dirty="0" err="1"/>
              <a:t>Consuma</a:t>
            </a:r>
            <a:r>
              <a:rPr lang="en-US" sz="1400" dirty="0"/>
              <a:t> o Serviço Web</a:t>
            </a:r>
            <a:endParaRPr dirty="0"/>
          </a:p>
          <a:p>
            <a:pPr marL="514350" lvl="0" indent="-434340" algn="l" rtl="0">
              <a:lnSpc>
                <a:spcPct val="90000"/>
              </a:lnSpc>
              <a:spcBef>
                <a:spcPts val="1200"/>
              </a:spcBef>
              <a:spcAft>
                <a:spcPts val="0"/>
              </a:spcAft>
              <a:buSzPts val="1260"/>
              <a:buFont typeface="Quattrocento Sans"/>
              <a:buNone/>
            </a:pPr>
            <a:endParaRPr sz="1400">
              <a:latin typeface="Quattrocento Sans"/>
              <a:ea typeface="Quattrocento Sans"/>
              <a:cs typeface="Quattrocento Sans"/>
              <a:sym typeface="Quattrocento Sans"/>
            </a:endParaRPr>
          </a:p>
        </p:txBody>
      </p:sp>
      <p:sp>
        <p:nvSpPr>
          <p:cNvPr id="689" name="Google Shape;689;p40"/>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dirty="0"/>
              <a:t>Azure Machine Learning Studio</a:t>
            </a:r>
            <a:endParaRPr dirty="0"/>
          </a:p>
        </p:txBody>
      </p:sp>
      <p:pic>
        <p:nvPicPr>
          <p:cNvPr id="690" name="Google Shape;690;p40"/>
          <p:cNvPicPr preferRelativeResize="0"/>
          <p:nvPr/>
        </p:nvPicPr>
        <p:blipFill rotWithShape="1">
          <a:blip r:embed="rId3">
            <a:alphaModFix/>
          </a:blip>
          <a:srcRect/>
          <a:stretch/>
        </p:blipFill>
        <p:spPr>
          <a:xfrm>
            <a:off x="3169979" y="3636321"/>
            <a:ext cx="5852042" cy="2014138"/>
          </a:xfrm>
          <a:prstGeom prst="rect">
            <a:avLst/>
          </a:prstGeom>
          <a:noFill/>
          <a:ln w="9525" cap="flat" cmpd="sng">
            <a:solidFill>
              <a:srgbClr val="CFCFCF"/>
            </a:solidFill>
            <a:prstDash val="solid"/>
            <a:round/>
            <a:headEnd type="none" w="sm" len="sm"/>
            <a:tailEnd type="none" w="sm" len="sm"/>
          </a:ln>
        </p:spPr>
      </p:pic>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41"/>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dirty="0"/>
              <a:t>O </a:t>
            </a:r>
            <a:r>
              <a:rPr lang="en-US" i="1" dirty="0"/>
              <a:t>ML Studio</a:t>
            </a:r>
            <a:r>
              <a:rPr lang="en-US" dirty="0"/>
              <a:t> é ideal para </a:t>
            </a:r>
            <a:r>
              <a:rPr lang="en-US" dirty="0" err="1"/>
              <a:t>protótipos</a:t>
            </a:r>
            <a:r>
              <a:rPr lang="en-US" dirty="0"/>
              <a:t>!</a:t>
            </a:r>
            <a:endParaRPr dirty="0"/>
          </a:p>
        </p:txBody>
      </p:sp>
      <p:pic>
        <p:nvPicPr>
          <p:cNvPr id="700" name="Google Shape;700;p41"/>
          <p:cNvPicPr preferRelativeResize="0"/>
          <p:nvPr/>
        </p:nvPicPr>
        <p:blipFill rotWithShape="1">
          <a:blip r:embed="rId3">
            <a:alphaModFix/>
          </a:blip>
          <a:srcRect/>
          <a:stretch/>
        </p:blipFill>
        <p:spPr>
          <a:xfrm>
            <a:off x="2488511" y="1225562"/>
            <a:ext cx="7214978" cy="4768638"/>
          </a:xfrm>
          <a:prstGeom prst="rect">
            <a:avLst/>
          </a:prstGeom>
          <a:noFill/>
          <a:ln>
            <a:noFill/>
          </a:ln>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45"/>
          <p:cNvSpPr txBox="1">
            <a:spLocks noGrp="1"/>
          </p:cNvSpPr>
          <p:nvPr>
            <p:ph type="title"/>
          </p:nvPr>
        </p:nvSpPr>
        <p:spPr>
          <a:xfrm>
            <a:off x="421639" y="2084172"/>
            <a:ext cx="11653500" cy="1270800"/>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chemeClr val="lt1"/>
              </a:buClr>
              <a:buSzPts val="3900"/>
              <a:buFont typeface="Quattrocento Sans"/>
              <a:buNone/>
            </a:pPr>
            <a:r>
              <a:rPr lang="en-US" dirty="0" err="1">
                <a:solidFill>
                  <a:schemeClr val="lt1"/>
                </a:solidFill>
              </a:rPr>
              <a:t>Recursos</a:t>
            </a:r>
            <a:r>
              <a:rPr lang="en-US" dirty="0">
                <a:solidFill>
                  <a:schemeClr val="lt1"/>
                </a:solidFill>
              </a:rPr>
              <a:t> </a:t>
            </a:r>
            <a:r>
              <a:rPr lang="en-US" dirty="0" err="1">
                <a:solidFill>
                  <a:schemeClr val="lt1"/>
                </a:solidFill>
              </a:rPr>
              <a:t>Adicionais</a:t>
            </a:r>
            <a:r>
              <a:rPr lang="en-US" dirty="0">
                <a:solidFill>
                  <a:schemeClr val="lt1"/>
                </a:solidFill>
              </a:rPr>
              <a:t> de </a:t>
            </a:r>
            <a:r>
              <a:rPr lang="en-US" dirty="0" err="1">
                <a:solidFill>
                  <a:schemeClr val="lt1"/>
                </a:solidFill>
              </a:rPr>
              <a:t>Aprendizado</a:t>
            </a:r>
            <a:endParaRPr dirty="0" err="1"/>
          </a:p>
        </p:txBody>
      </p:sp>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46"/>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dirty="0"/>
              <a:t>Microsoft AI Platform</a:t>
            </a:r>
            <a:endParaRPr dirty="0"/>
          </a:p>
        </p:txBody>
      </p:sp>
      <p:pic>
        <p:nvPicPr>
          <p:cNvPr id="715" name="Google Shape;715;p46"/>
          <p:cNvPicPr preferRelativeResize="0"/>
          <p:nvPr/>
        </p:nvPicPr>
        <p:blipFill rotWithShape="1">
          <a:blip r:embed="rId3">
            <a:alphaModFix/>
          </a:blip>
          <a:srcRect/>
          <a:stretch/>
        </p:blipFill>
        <p:spPr>
          <a:xfrm>
            <a:off x="343940" y="1329853"/>
            <a:ext cx="11504119" cy="4631528"/>
          </a:xfrm>
          <a:prstGeom prst="rect">
            <a:avLst/>
          </a:prstGeom>
          <a:noFill/>
          <a:ln>
            <a:noFill/>
          </a:ln>
        </p:spPr>
      </p:pic>
      <p:sp>
        <p:nvSpPr>
          <p:cNvPr id="716" name="Google Shape;716;p46"/>
          <p:cNvSpPr txBox="1"/>
          <p:nvPr/>
        </p:nvSpPr>
        <p:spPr>
          <a:xfrm>
            <a:off x="8610599" y="4511147"/>
            <a:ext cx="751116" cy="541687"/>
          </a:xfrm>
          <a:prstGeom prst="rect">
            <a:avLst/>
          </a:prstGeom>
          <a:solidFill>
            <a:srgbClr val="007BD3"/>
          </a:solid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endParaRPr sz="800">
              <a:solidFill>
                <a:schemeClr val="lt1"/>
              </a:solidFill>
              <a:latin typeface="Quattrocento Sans"/>
              <a:ea typeface="Quattrocento Sans"/>
              <a:cs typeface="Quattrocento Sans"/>
              <a:sym typeface="Quattrocento Sans"/>
            </a:endParaRPr>
          </a:p>
          <a:p>
            <a:pPr marL="0" marR="0" lvl="0" indent="0" algn="ctr" rtl="0">
              <a:lnSpc>
                <a:spcPct val="90000"/>
              </a:lnSpc>
              <a:spcBef>
                <a:spcPts val="600"/>
              </a:spcBef>
              <a:spcAft>
                <a:spcPts val="0"/>
              </a:spcAft>
              <a:buNone/>
            </a:pPr>
            <a:r>
              <a:rPr lang="en-US" sz="1200" dirty="0" err="1">
                <a:solidFill>
                  <a:schemeClr val="lt1"/>
                </a:solidFill>
                <a:latin typeface="Quattrocento Sans"/>
                <a:ea typeface="Quattrocento Sans"/>
                <a:cs typeface="Quattrocento Sans"/>
                <a:sym typeface="Quattrocento Sans"/>
              </a:rPr>
              <a:t>PyTorch</a:t>
            </a:r>
            <a:endParaRPr dirty="0" err="1"/>
          </a:p>
          <a:p>
            <a:pPr marL="0" marR="0" lvl="0" indent="0" algn="l" rtl="0">
              <a:lnSpc>
                <a:spcPct val="90000"/>
              </a:lnSpc>
              <a:spcBef>
                <a:spcPts val="600"/>
              </a:spcBef>
              <a:spcAft>
                <a:spcPts val="0"/>
              </a:spcAft>
              <a:buNone/>
            </a:pPr>
            <a:endParaRPr sz="800">
              <a:solidFill>
                <a:schemeClr val="lt1"/>
              </a:solidFill>
              <a:latin typeface="Quattrocento Sans"/>
              <a:ea typeface="Quattrocento Sans"/>
              <a:cs typeface="Quattrocento Sans"/>
              <a:sym typeface="Quattrocento Sans"/>
            </a:endParaRPr>
          </a:p>
        </p:txBody>
      </p:sp>
      <p:sp>
        <p:nvSpPr>
          <p:cNvPr id="717" name="Google Shape;717;p46"/>
          <p:cNvSpPr/>
          <p:nvPr/>
        </p:nvSpPr>
        <p:spPr>
          <a:xfrm>
            <a:off x="8610598" y="3211286"/>
            <a:ext cx="2764973" cy="391314"/>
          </a:xfrm>
          <a:prstGeom prst="rect">
            <a:avLst/>
          </a:prstGeom>
          <a:solidFill>
            <a:srgbClr val="D9D9D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718" name="Google Shape;718;p46"/>
          <p:cNvSpPr/>
          <p:nvPr/>
        </p:nvSpPr>
        <p:spPr>
          <a:xfrm>
            <a:off x="8490855" y="5183197"/>
            <a:ext cx="2764973" cy="391314"/>
          </a:xfrm>
          <a:prstGeom prst="rect">
            <a:avLst/>
          </a:prstGeom>
          <a:solidFill>
            <a:srgbClr val="D9D9D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719" name="Google Shape;719;p46"/>
          <p:cNvSpPr txBox="1"/>
          <p:nvPr/>
        </p:nvSpPr>
        <p:spPr>
          <a:xfrm>
            <a:off x="10678883" y="2657301"/>
            <a:ext cx="849088" cy="332399"/>
          </a:xfrm>
          <a:prstGeom prst="rect">
            <a:avLst/>
          </a:prstGeom>
          <a:solidFill>
            <a:srgbClr val="007BD3"/>
          </a:solid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200" dirty="0">
                <a:solidFill>
                  <a:schemeClr val="lt1"/>
                </a:solidFill>
                <a:latin typeface="Quattrocento Sans"/>
                <a:ea typeface="Quattrocento Sans"/>
                <a:cs typeface="Quattrocento Sans"/>
                <a:sym typeface="Quattrocento Sans"/>
              </a:rPr>
              <a:t>Azure Notebooks</a:t>
            </a:r>
            <a:endParaRPr dirty="0"/>
          </a:p>
        </p:txBody>
      </p:sp>
      <p:sp>
        <p:nvSpPr>
          <p:cNvPr id="720" name="Google Shape;720;p46"/>
          <p:cNvSpPr txBox="1"/>
          <p:nvPr/>
        </p:nvSpPr>
        <p:spPr>
          <a:xfrm>
            <a:off x="10678883" y="4631489"/>
            <a:ext cx="849088" cy="332399"/>
          </a:xfrm>
          <a:prstGeom prst="rect">
            <a:avLst/>
          </a:prstGeom>
          <a:solidFill>
            <a:srgbClr val="007BD3"/>
          </a:solidFill>
          <a:ln>
            <a:noFill/>
          </a:ln>
        </p:spPr>
        <p:txBody>
          <a:bodyPr spcFirstLastPara="1" wrap="square" lIns="0" tIns="0" rIns="0" bIns="0" anchor="t" anchorCtr="0">
            <a:spAutoFit/>
          </a:bodyPr>
          <a:lstStyle/>
          <a:p>
            <a:pPr marL="0" marR="0" lvl="0" indent="0" algn="ctr" rtl="0">
              <a:lnSpc>
                <a:spcPct val="90000"/>
              </a:lnSpc>
              <a:spcBef>
                <a:spcPts val="0"/>
              </a:spcBef>
              <a:spcAft>
                <a:spcPts val="0"/>
              </a:spcAft>
              <a:buNone/>
            </a:pPr>
            <a:r>
              <a:rPr lang="en-US" sz="1200" dirty="0">
                <a:solidFill>
                  <a:schemeClr val="lt1"/>
                </a:solidFill>
                <a:latin typeface="Quattrocento Sans"/>
                <a:ea typeface="Quattrocento Sans"/>
                <a:cs typeface="Quattrocento Sans"/>
                <a:sym typeface="Quattrocento Sans"/>
              </a:rPr>
              <a:t>Sci-kit </a:t>
            </a:r>
            <a:br>
              <a:rPr lang="en-US" sz="1200">
                <a:solidFill>
                  <a:schemeClr val="lt1"/>
                </a:solidFill>
                <a:latin typeface="Quattrocento Sans"/>
                <a:ea typeface="Quattrocento Sans"/>
                <a:cs typeface="Quattrocento Sans"/>
                <a:sym typeface="Quattrocento Sans"/>
              </a:rPr>
            </a:br>
            <a:r>
              <a:rPr lang="en-US" sz="1200" dirty="0">
                <a:solidFill>
                  <a:schemeClr val="lt1"/>
                </a:solidFill>
                <a:latin typeface="Quattrocento Sans"/>
                <a:ea typeface="Quattrocento Sans"/>
                <a:cs typeface="Quattrocento Sans"/>
                <a:sym typeface="Quattrocento Sans"/>
              </a:rPr>
              <a:t>Learn</a:t>
            </a:r>
            <a:endParaRPr dirty="0"/>
          </a:p>
        </p:txBody>
      </p:sp>
      <p:sp>
        <p:nvSpPr>
          <p:cNvPr id="721" name="Google Shape;721;p46"/>
          <p:cNvSpPr/>
          <p:nvPr/>
        </p:nvSpPr>
        <p:spPr>
          <a:xfrm>
            <a:off x="10021456" y="4186519"/>
            <a:ext cx="1029862" cy="261258"/>
          </a:xfrm>
          <a:prstGeom prst="rect">
            <a:avLst/>
          </a:prstGeom>
          <a:solidFill>
            <a:srgbClr val="D9D9D9"/>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722" name="Google Shape;722;p46"/>
          <p:cNvSpPr/>
          <p:nvPr/>
        </p:nvSpPr>
        <p:spPr>
          <a:xfrm>
            <a:off x="1736700" y="5993625"/>
            <a:ext cx="8472600" cy="3078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u="sng">
                <a:solidFill>
                  <a:schemeClr val="accent1"/>
                </a:solidFill>
                <a:latin typeface="Quattrocento Sans"/>
                <a:ea typeface="Quattrocento Sans"/>
                <a:cs typeface="Quattrocento Sans"/>
                <a:sym typeface="Quattrocento Sans"/>
              </a:rPr>
              <a:t>https://docs.microsoft.com/learn/modules/choose-data-science-option-in-azure/2-ml-options-on-azure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47"/>
          <p:cNvSpPr txBox="1">
            <a:spLocks noGrp="1"/>
          </p:cNvSpPr>
          <p:nvPr>
            <p:ph type="title"/>
          </p:nvPr>
        </p:nvSpPr>
        <p:spPr>
          <a:xfrm>
            <a:off x="78950" y="289500"/>
            <a:ext cx="118461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dirty="0"/>
              <a:t>Azure </a:t>
            </a:r>
            <a:r>
              <a:rPr lang="en-US" dirty="0" err="1"/>
              <a:t>Gratuíto</a:t>
            </a:r>
            <a:r>
              <a:rPr lang="en-US" dirty="0"/>
              <a:t> Para </a:t>
            </a:r>
            <a:r>
              <a:rPr lang="en-US" dirty="0" err="1"/>
              <a:t>seu</a:t>
            </a:r>
            <a:r>
              <a:rPr lang="en-US" dirty="0"/>
              <a:t> </a:t>
            </a:r>
            <a:r>
              <a:rPr lang="en-US" dirty="0" err="1"/>
              <a:t>Próximo</a:t>
            </a:r>
            <a:r>
              <a:rPr lang="en-US" dirty="0"/>
              <a:t> </a:t>
            </a:r>
            <a:r>
              <a:rPr lang="en-US" dirty="0" err="1"/>
              <a:t>Experimento</a:t>
            </a:r>
            <a:r>
              <a:rPr lang="en-US" dirty="0"/>
              <a:t>!</a:t>
            </a:r>
            <a:endParaRPr dirty="0"/>
          </a:p>
        </p:txBody>
      </p:sp>
      <p:pic>
        <p:nvPicPr>
          <p:cNvPr id="732" name="Google Shape;732;p47"/>
          <p:cNvPicPr preferRelativeResize="0"/>
          <p:nvPr/>
        </p:nvPicPr>
        <p:blipFill rotWithShape="1">
          <a:blip r:embed="rId3">
            <a:alphaModFix/>
          </a:blip>
          <a:srcRect/>
          <a:stretch/>
        </p:blipFill>
        <p:spPr>
          <a:xfrm>
            <a:off x="2619375" y="1371600"/>
            <a:ext cx="6953250" cy="4114800"/>
          </a:xfrm>
          <a:prstGeom prst="rect">
            <a:avLst/>
          </a:prstGeom>
          <a:noFill/>
          <a:ln>
            <a:noFill/>
          </a:ln>
        </p:spPr>
      </p:pic>
      <p:sp>
        <p:nvSpPr>
          <p:cNvPr id="733" name="Google Shape;733;p47"/>
          <p:cNvSpPr/>
          <p:nvPr/>
        </p:nvSpPr>
        <p:spPr>
          <a:xfrm>
            <a:off x="3627225" y="5836025"/>
            <a:ext cx="5076000" cy="286200"/>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400" u="sng">
                <a:solidFill>
                  <a:schemeClr val="dk1"/>
                </a:solidFill>
                <a:latin typeface="Quattrocento Sans"/>
                <a:ea typeface="Quattrocento Sans"/>
                <a:cs typeface="Quattrocento Sans"/>
                <a:sym typeface="Quattrocento Sans"/>
                <a:hlinkClick r:id="rId4">
                  <a:extLst>
                    <a:ext uri="{A12FA001-AC4F-418D-AE19-62706E023703}">
                      <ahyp:hlinkClr xmlns:ahyp="http://schemas.microsoft.com/office/drawing/2018/hyperlinkcolor" val="tx"/>
                    </a:ext>
                  </a:extLst>
                </a:hlinkClick>
              </a:rPr>
              <a:t>azure.microsoft.com/free/</a:t>
            </a:r>
            <a:r>
              <a:rPr lang="en-US" sz="1400" u="sng">
                <a:solidFill>
                  <a:schemeClr val="dk1"/>
                </a:solidFill>
                <a:latin typeface="Quattrocento Sans"/>
                <a:ea typeface="Quattrocento Sans"/>
                <a:cs typeface="Quattrocento Sans"/>
                <a:sym typeface="Quattrocento Sans"/>
                <a:hlinkClick r:id="rId5">
                  <a:extLst>
                    <a:ext uri="{A12FA001-AC4F-418D-AE19-62706E023703}">
                      <ahyp:hlinkClr xmlns:ahyp="http://schemas.microsoft.com/office/drawing/2018/hyperlinkcolor" val="tx"/>
                    </a:ext>
                  </a:extLst>
                </a:hlinkClick>
              </a:rPr>
              <a:t>azure.microsoft.com/free/students/</a:t>
            </a:r>
            <a:endParaRPr sz="1400">
              <a:solidFill>
                <a:schemeClr val="dk1"/>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
          <p:cNvSpPr/>
          <p:nvPr/>
        </p:nvSpPr>
        <p:spPr>
          <a:xfrm>
            <a:off x="3246412" y="5670120"/>
            <a:ext cx="6193639"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0" i="0" u="sng" strike="noStrike" cap="none" dirty="0">
                <a:solidFill>
                  <a:srgbClr val="007BD3"/>
                </a:solidFill>
                <a:latin typeface="Quattrocento Sans"/>
                <a:ea typeface="Quattrocento Sans"/>
                <a:cs typeface="Quattrocento Sans"/>
                <a:sym typeface="Quattrocento Sans"/>
              </a:rPr>
              <a:t>developer.microsoft.com/reactor</a:t>
            </a:r>
            <a:r>
              <a:rPr lang="en-US" sz="2800" b="0" i="0" u="none" strike="noStrike" cap="none" dirty="0">
                <a:solidFill>
                  <a:srgbClr val="007BD3"/>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r>
              <a:rPr lang="en-US" sz="2800" b="0" i="0" u="none" strike="noStrike" cap="none">
                <a:solidFill>
                  <a:srgbClr val="007BD3"/>
                </a:solidFill>
                <a:latin typeface="Quattrocento Sans"/>
                <a:ea typeface="Quattrocento Sans"/>
                <a:cs typeface="Quattrocento Sans"/>
                <a:sym typeface="Quattrocento Sans"/>
              </a:rPr>
              <a:t>@MSFTReactor </a:t>
            </a:r>
            <a:r>
              <a:rPr lang="en-US" sz="2800">
                <a:solidFill>
                  <a:srgbClr val="007BD3"/>
                </a:solidFill>
                <a:latin typeface="Quattrocento Sans"/>
                <a:ea typeface="Quattrocento Sans"/>
                <a:cs typeface="Quattrocento Sans"/>
                <a:sym typeface="Quattrocento Sans"/>
              </a:rPr>
              <a:t>no</a:t>
            </a:r>
            <a:r>
              <a:rPr lang="en-US" sz="2800" b="0" i="0" u="none" strike="noStrike" cap="none">
                <a:solidFill>
                  <a:srgbClr val="007BD3"/>
                </a:solidFill>
                <a:latin typeface="Quattrocento Sans"/>
                <a:ea typeface="Quattrocento Sans"/>
                <a:cs typeface="Quattrocento Sans"/>
                <a:sym typeface="Quattrocento Sans"/>
              </a:rPr>
              <a:t> Twitter</a:t>
            </a:r>
            <a:endParaRPr/>
          </a:p>
        </p:txBody>
      </p:sp>
      <p:pic>
        <p:nvPicPr>
          <p:cNvPr id="238" name="Google Shape;238;p4"/>
          <p:cNvPicPr preferRelativeResize="0"/>
          <p:nvPr/>
        </p:nvPicPr>
        <p:blipFill rotWithShape="1">
          <a:blip r:embed="rId3">
            <a:alphaModFix/>
          </a:blip>
          <a:srcRect/>
          <a:stretch/>
        </p:blipFill>
        <p:spPr>
          <a:xfrm>
            <a:off x="3894342" y="3087504"/>
            <a:ext cx="4153711" cy="2344262"/>
          </a:xfrm>
          <a:prstGeom prst="rect">
            <a:avLst/>
          </a:prstGeom>
          <a:noFill/>
          <a:ln>
            <a:noFill/>
          </a:ln>
        </p:spPr>
      </p:pic>
      <p:pic>
        <p:nvPicPr>
          <p:cNvPr id="239" name="Google Shape;239;p4"/>
          <p:cNvPicPr preferRelativeResize="0"/>
          <p:nvPr/>
        </p:nvPicPr>
        <p:blipFill rotWithShape="1">
          <a:blip r:embed="rId4">
            <a:alphaModFix/>
          </a:blip>
          <a:srcRect/>
          <a:stretch/>
        </p:blipFill>
        <p:spPr>
          <a:xfrm>
            <a:off x="441994" y="3007868"/>
            <a:ext cx="3357909" cy="2527207"/>
          </a:xfrm>
          <a:prstGeom prst="rect">
            <a:avLst/>
          </a:prstGeom>
          <a:noFill/>
          <a:ln>
            <a:noFill/>
          </a:ln>
        </p:spPr>
      </p:pic>
      <p:pic>
        <p:nvPicPr>
          <p:cNvPr id="240" name="Google Shape;240;p4"/>
          <p:cNvPicPr preferRelativeResize="0"/>
          <p:nvPr/>
        </p:nvPicPr>
        <p:blipFill rotWithShape="1">
          <a:blip r:embed="rId5">
            <a:alphaModFix/>
          </a:blip>
          <a:srcRect/>
          <a:stretch/>
        </p:blipFill>
        <p:spPr>
          <a:xfrm>
            <a:off x="8250213" y="3087504"/>
            <a:ext cx="3516392" cy="2344262"/>
          </a:xfrm>
          <a:prstGeom prst="rect">
            <a:avLst/>
          </a:prstGeom>
          <a:noFill/>
          <a:ln>
            <a:noFill/>
          </a:ln>
        </p:spPr>
      </p:pic>
      <p:pic>
        <p:nvPicPr>
          <p:cNvPr id="241" name="Google Shape;241;p4"/>
          <p:cNvPicPr preferRelativeResize="0"/>
          <p:nvPr/>
        </p:nvPicPr>
        <p:blipFill rotWithShape="1">
          <a:blip r:embed="rId6">
            <a:alphaModFix/>
          </a:blip>
          <a:srcRect/>
          <a:stretch/>
        </p:blipFill>
        <p:spPr>
          <a:xfrm>
            <a:off x="2977161" y="240815"/>
            <a:ext cx="6237677" cy="2846689"/>
          </a:xfrm>
          <a:prstGeom prst="rect">
            <a:avLst/>
          </a:prstGeom>
          <a:noFill/>
          <a:ln>
            <a:noFill/>
          </a:ln>
        </p:spPr>
      </p:pic>
      <p:sp>
        <p:nvSpPr>
          <p:cNvPr id="242" name="Google Shape;242;p4"/>
          <p:cNvSpPr/>
          <p:nvPr/>
        </p:nvSpPr>
        <p:spPr>
          <a:xfrm>
            <a:off x="10863943" y="6237514"/>
            <a:ext cx="1328057" cy="620486"/>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48"/>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dirty="0"/>
              <a:t>Serviços de </a:t>
            </a:r>
            <a:r>
              <a:rPr lang="en-US" dirty="0" err="1"/>
              <a:t>Aprendizado</a:t>
            </a:r>
            <a:r>
              <a:rPr lang="en-US" dirty="0"/>
              <a:t> de </a:t>
            </a:r>
            <a:r>
              <a:rPr lang="en-US" dirty="0" err="1"/>
              <a:t>Máquina</a:t>
            </a:r>
            <a:r>
              <a:rPr lang="en-US" dirty="0"/>
              <a:t> Azure</a:t>
            </a:r>
            <a:endParaRPr dirty="0"/>
          </a:p>
        </p:txBody>
      </p:sp>
      <p:pic>
        <p:nvPicPr>
          <p:cNvPr id="743" name="Google Shape;743;p48"/>
          <p:cNvPicPr preferRelativeResize="0"/>
          <p:nvPr/>
        </p:nvPicPr>
        <p:blipFill rotWithShape="1">
          <a:blip r:embed="rId3">
            <a:alphaModFix/>
          </a:blip>
          <a:srcRect/>
          <a:stretch/>
        </p:blipFill>
        <p:spPr>
          <a:xfrm>
            <a:off x="1395681" y="1074057"/>
            <a:ext cx="9400638" cy="5169127"/>
          </a:xfrm>
          <a:prstGeom prst="rect">
            <a:avLst/>
          </a:prstGeom>
          <a:noFill/>
          <a:ln>
            <a:noFill/>
          </a:ln>
        </p:spPr>
      </p:pic>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49"/>
          <p:cNvSpPr txBox="1">
            <a:spLocks noGrp="1"/>
          </p:cNvSpPr>
          <p:nvPr>
            <p:ph type="title"/>
          </p:nvPr>
        </p:nvSpPr>
        <p:spPr>
          <a:xfrm>
            <a:off x="138150" y="289500"/>
            <a:ext cx="119694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dirty="0" err="1"/>
              <a:t>Máquinas</a:t>
            </a:r>
            <a:r>
              <a:rPr lang="en-US" dirty="0"/>
              <a:t> </a:t>
            </a:r>
            <a:r>
              <a:rPr lang="en-US" dirty="0" err="1"/>
              <a:t>Virtuais</a:t>
            </a:r>
            <a:r>
              <a:rPr lang="en-US" dirty="0"/>
              <a:t> de </a:t>
            </a:r>
            <a:r>
              <a:rPr lang="en-US" dirty="0" err="1"/>
              <a:t>Aprendizado</a:t>
            </a:r>
            <a:r>
              <a:rPr lang="en-US" dirty="0"/>
              <a:t> de </a:t>
            </a:r>
            <a:r>
              <a:rPr lang="en-US" dirty="0" err="1"/>
              <a:t>Máquina</a:t>
            </a:r>
            <a:endParaRPr dirty="0" err="1"/>
          </a:p>
        </p:txBody>
      </p:sp>
      <p:pic>
        <p:nvPicPr>
          <p:cNvPr id="753" name="Google Shape;753;p49"/>
          <p:cNvPicPr preferRelativeResize="0"/>
          <p:nvPr/>
        </p:nvPicPr>
        <p:blipFill rotWithShape="1">
          <a:blip r:embed="rId3">
            <a:alphaModFix/>
          </a:blip>
          <a:srcRect/>
          <a:stretch/>
        </p:blipFill>
        <p:spPr>
          <a:xfrm>
            <a:off x="2076720" y="1178822"/>
            <a:ext cx="8038559" cy="5134894"/>
          </a:xfrm>
          <a:prstGeom prst="rect">
            <a:avLst/>
          </a:prstGeom>
          <a:noFill/>
          <a:ln>
            <a:noFill/>
          </a:ln>
        </p:spPr>
      </p:pic>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50"/>
          <p:cNvSpPr txBox="1"/>
          <p:nvPr/>
        </p:nvSpPr>
        <p:spPr>
          <a:xfrm>
            <a:off x="2338419" y="3265964"/>
            <a:ext cx="2078074" cy="1413383"/>
          </a:xfrm>
          <a:prstGeom prst="rect">
            <a:avLst/>
          </a:prstGeom>
          <a:noFill/>
          <a:ln>
            <a:noFill/>
          </a:ln>
        </p:spPr>
        <p:txBody>
          <a:bodyPr spcFirstLastPara="1" wrap="square" lIns="175675" tIns="140525" rIns="175675" bIns="140525" anchor="t" anchorCtr="0">
            <a:spAutoFit/>
          </a:bodyPr>
          <a:lstStyle/>
          <a:p>
            <a:pPr marL="0" marR="0" lvl="0" indent="0" algn="ctr" rtl="0">
              <a:lnSpc>
                <a:spcPct val="90000"/>
              </a:lnSpc>
              <a:spcBef>
                <a:spcPts val="0"/>
              </a:spcBef>
              <a:spcAft>
                <a:spcPts val="0"/>
              </a:spcAft>
              <a:buNone/>
            </a:pPr>
            <a:r>
              <a:rPr lang="en-US" sz="2000" b="1" dirty="0" err="1">
                <a:solidFill>
                  <a:srgbClr val="505050"/>
                </a:solidFill>
                <a:latin typeface="Quattrocento Sans"/>
                <a:ea typeface="Quattrocento Sans"/>
                <a:cs typeface="Quattrocento Sans"/>
                <a:sym typeface="Quattrocento Sans"/>
              </a:rPr>
              <a:t>Visão</a:t>
            </a:r>
            <a:endParaRPr dirty="0" err="1"/>
          </a:p>
          <a:p>
            <a:pPr marL="0" marR="0" lvl="0" indent="0" algn="ctr" rtl="0">
              <a:lnSpc>
                <a:spcPct val="90000"/>
              </a:lnSpc>
              <a:spcBef>
                <a:spcPts val="576"/>
              </a:spcBef>
              <a:spcAft>
                <a:spcPts val="0"/>
              </a:spcAft>
              <a:buNone/>
            </a:pPr>
            <a:r>
              <a:rPr lang="en-US" dirty="0" err="1">
                <a:solidFill>
                  <a:srgbClr val="505050"/>
                </a:solidFill>
                <a:latin typeface="Quattrocento Sans"/>
                <a:ea typeface="Quattrocento Sans"/>
                <a:cs typeface="Quattrocento Sans"/>
                <a:sym typeface="Quattrocento Sans"/>
              </a:rPr>
              <a:t>Entendimento</a:t>
            </a:r>
            <a:r>
              <a:rPr lang="en-US" dirty="0">
                <a:solidFill>
                  <a:srgbClr val="505050"/>
                </a:solidFill>
                <a:latin typeface="Quattrocento Sans"/>
                <a:ea typeface="Quattrocento Sans"/>
                <a:cs typeface="Quattrocento Sans"/>
                <a:sym typeface="Quattrocento Sans"/>
              </a:rPr>
              <a:t> de imagens </a:t>
            </a:r>
            <a:r>
              <a:rPr lang="en-US" dirty="0" err="1">
                <a:solidFill>
                  <a:srgbClr val="505050"/>
                </a:solidFill>
                <a:latin typeface="Quattrocento Sans"/>
                <a:ea typeface="Quattrocento Sans"/>
                <a:cs typeface="Quattrocento Sans"/>
                <a:sym typeface="Quattrocento Sans"/>
              </a:rPr>
              <a:t>cobrindo</a:t>
            </a:r>
            <a:r>
              <a:rPr lang="en-US" dirty="0">
                <a:solidFill>
                  <a:srgbClr val="505050"/>
                </a:solidFill>
                <a:latin typeface="Quattrocento Sans"/>
                <a:ea typeface="Quattrocento Sans"/>
                <a:cs typeface="Quattrocento Sans"/>
                <a:sym typeface="Quattrocento Sans"/>
              </a:rPr>
              <a:t> </a:t>
            </a:r>
            <a:r>
              <a:rPr lang="en-US" dirty="0" err="1">
                <a:solidFill>
                  <a:srgbClr val="505050"/>
                </a:solidFill>
                <a:latin typeface="Quattrocento Sans"/>
                <a:ea typeface="Quattrocento Sans"/>
                <a:cs typeface="Quattrocento Sans"/>
                <a:sym typeface="Quattrocento Sans"/>
              </a:rPr>
              <a:t>detecção</a:t>
            </a:r>
            <a:r>
              <a:rPr lang="en-US" dirty="0">
                <a:solidFill>
                  <a:srgbClr val="505050"/>
                </a:solidFill>
                <a:latin typeface="Quattrocento Sans"/>
                <a:ea typeface="Quattrocento Sans"/>
                <a:cs typeface="Quattrocento Sans"/>
                <a:sym typeface="Quattrocento Sans"/>
              </a:rPr>
              <a:t> de </a:t>
            </a:r>
            <a:r>
              <a:rPr lang="en-US" dirty="0" err="1">
                <a:solidFill>
                  <a:srgbClr val="505050"/>
                </a:solidFill>
                <a:latin typeface="Quattrocento Sans"/>
                <a:ea typeface="Quattrocento Sans"/>
                <a:cs typeface="Quattrocento Sans"/>
                <a:sym typeface="Quattrocento Sans"/>
              </a:rPr>
              <a:t>objetos</a:t>
            </a:r>
            <a:r>
              <a:rPr lang="en-US" dirty="0">
                <a:solidFill>
                  <a:srgbClr val="505050"/>
                </a:solidFill>
                <a:latin typeface="Quattrocento Sans"/>
                <a:ea typeface="Quattrocento Sans"/>
                <a:cs typeface="Quattrocento Sans"/>
                <a:sym typeface="Quattrocento Sans"/>
              </a:rPr>
              <a:t>, faces e </a:t>
            </a:r>
            <a:r>
              <a:rPr lang="en-US" dirty="0" err="1">
                <a:solidFill>
                  <a:srgbClr val="505050"/>
                </a:solidFill>
                <a:latin typeface="Quattrocento Sans"/>
                <a:ea typeface="Quattrocento Sans"/>
                <a:cs typeface="Quattrocento Sans"/>
                <a:sym typeface="Quattrocento Sans"/>
              </a:rPr>
              <a:t>sentimentos</a:t>
            </a:r>
            <a:endParaRPr dirty="0" err="1"/>
          </a:p>
        </p:txBody>
      </p:sp>
      <p:sp>
        <p:nvSpPr>
          <p:cNvPr id="760" name="Google Shape;760;p50"/>
          <p:cNvSpPr txBox="1"/>
          <p:nvPr/>
        </p:nvSpPr>
        <p:spPr>
          <a:xfrm>
            <a:off x="4245606" y="3265962"/>
            <a:ext cx="2078074" cy="1801182"/>
          </a:xfrm>
          <a:prstGeom prst="rect">
            <a:avLst/>
          </a:prstGeom>
          <a:noFill/>
          <a:ln>
            <a:noFill/>
          </a:ln>
        </p:spPr>
        <p:txBody>
          <a:bodyPr spcFirstLastPara="1" wrap="square" lIns="175675" tIns="140525" rIns="87850" bIns="140525" anchor="t" anchorCtr="0">
            <a:spAutoFit/>
          </a:bodyPr>
          <a:lstStyle/>
          <a:p>
            <a:pPr marL="0" marR="0" lvl="0" indent="0" algn="ctr" rtl="0">
              <a:lnSpc>
                <a:spcPct val="90000"/>
              </a:lnSpc>
              <a:spcBef>
                <a:spcPts val="0"/>
              </a:spcBef>
              <a:spcAft>
                <a:spcPts val="0"/>
              </a:spcAft>
              <a:buNone/>
            </a:pPr>
            <a:r>
              <a:rPr lang="en-US" sz="2000" b="1" dirty="0">
                <a:solidFill>
                  <a:srgbClr val="505050"/>
                </a:solidFill>
                <a:latin typeface="Quattrocento Sans"/>
                <a:ea typeface="Quattrocento Sans"/>
                <a:cs typeface="Quattrocento Sans"/>
                <a:sym typeface="Quattrocento Sans"/>
              </a:rPr>
              <a:t>Fala</a:t>
            </a:r>
            <a:endParaRPr/>
          </a:p>
          <a:p>
            <a:pPr marL="0" marR="0" lvl="0" indent="0" algn="ctr" rtl="0">
              <a:lnSpc>
                <a:spcPct val="90000"/>
              </a:lnSpc>
              <a:spcBef>
                <a:spcPts val="576"/>
              </a:spcBef>
              <a:spcAft>
                <a:spcPts val="0"/>
              </a:spcAft>
              <a:buNone/>
            </a:pPr>
            <a:r>
              <a:rPr lang="en-US" dirty="0" err="1">
                <a:solidFill>
                  <a:srgbClr val="505050"/>
                </a:solidFill>
                <a:latin typeface="Quattrocento Sans"/>
                <a:ea typeface="Quattrocento Sans"/>
                <a:cs typeface="Quattrocento Sans"/>
                <a:sym typeface="Quattrocento Sans"/>
              </a:rPr>
              <a:t>Entenda</a:t>
            </a:r>
            <a:r>
              <a:rPr lang="en-US" dirty="0">
                <a:solidFill>
                  <a:srgbClr val="505050"/>
                </a:solidFill>
                <a:latin typeface="Quattrocento Sans"/>
                <a:ea typeface="Quattrocento Sans"/>
                <a:cs typeface="Quattrocento Sans"/>
                <a:sym typeface="Quattrocento Sans"/>
              </a:rPr>
              <a:t> a </a:t>
            </a:r>
            <a:r>
              <a:rPr lang="en-US" dirty="0" err="1">
                <a:solidFill>
                  <a:srgbClr val="505050"/>
                </a:solidFill>
                <a:latin typeface="Quattrocento Sans"/>
                <a:ea typeface="Quattrocento Sans"/>
                <a:cs typeface="Quattrocento Sans"/>
                <a:sym typeface="Quattrocento Sans"/>
              </a:rPr>
              <a:t>fala</a:t>
            </a:r>
            <a:r>
              <a:rPr lang="en-US" dirty="0">
                <a:solidFill>
                  <a:srgbClr val="505050"/>
                </a:solidFill>
                <a:latin typeface="Quattrocento Sans"/>
                <a:ea typeface="Quattrocento Sans"/>
                <a:cs typeface="Quattrocento Sans"/>
                <a:sym typeface="Quattrocento Sans"/>
              </a:rPr>
              <a:t> natural dos </a:t>
            </a:r>
            <a:r>
              <a:rPr lang="en-US" dirty="0" err="1">
                <a:solidFill>
                  <a:srgbClr val="505050"/>
                </a:solidFill>
                <a:latin typeface="Quattrocento Sans"/>
                <a:ea typeface="Quattrocento Sans"/>
                <a:cs typeface="Quattrocento Sans"/>
                <a:sym typeface="Quattrocento Sans"/>
              </a:rPr>
              <a:t>seus</a:t>
            </a:r>
            <a:r>
              <a:rPr lang="en-US" dirty="0">
                <a:solidFill>
                  <a:srgbClr val="505050"/>
                </a:solidFill>
                <a:latin typeface="Quattrocento Sans"/>
                <a:ea typeface="Quattrocento Sans"/>
                <a:cs typeface="Quattrocento Sans"/>
                <a:sym typeface="Quattrocento Sans"/>
              </a:rPr>
              <a:t> </a:t>
            </a:r>
            <a:r>
              <a:rPr lang="en-US" dirty="0" err="1">
                <a:solidFill>
                  <a:srgbClr val="505050"/>
                </a:solidFill>
                <a:latin typeface="Quattrocento Sans"/>
                <a:ea typeface="Quattrocento Sans"/>
                <a:cs typeface="Quattrocento Sans"/>
                <a:sym typeface="Quattrocento Sans"/>
              </a:rPr>
              <a:t>usuários</a:t>
            </a:r>
            <a:r>
              <a:rPr lang="en-US" dirty="0">
                <a:solidFill>
                  <a:srgbClr val="505050"/>
                </a:solidFill>
                <a:latin typeface="Quattrocento Sans"/>
                <a:ea typeface="Quattrocento Sans"/>
                <a:cs typeface="Quattrocento Sans"/>
                <a:sym typeface="Quattrocento Sans"/>
              </a:rPr>
              <a:t> com </a:t>
            </a:r>
            <a:r>
              <a:rPr lang="en-US" dirty="0" err="1">
                <a:solidFill>
                  <a:srgbClr val="505050"/>
                </a:solidFill>
                <a:latin typeface="Quattrocento Sans"/>
                <a:ea typeface="Quattrocento Sans"/>
                <a:cs typeface="Quattrocento Sans"/>
                <a:sym typeface="Quattrocento Sans"/>
              </a:rPr>
              <a:t>serviços</a:t>
            </a:r>
            <a:r>
              <a:rPr lang="en-US" dirty="0">
                <a:solidFill>
                  <a:srgbClr val="505050"/>
                </a:solidFill>
                <a:latin typeface="Quattrocento Sans"/>
                <a:ea typeface="Quattrocento Sans"/>
                <a:cs typeface="Quattrocento Sans"/>
                <a:sym typeface="Quattrocento Sans"/>
              </a:rPr>
              <a:t> de </a:t>
            </a:r>
            <a:r>
              <a:rPr lang="en-US" dirty="0" err="1">
                <a:solidFill>
                  <a:srgbClr val="505050"/>
                </a:solidFill>
                <a:latin typeface="Quattrocento Sans"/>
                <a:ea typeface="Quattrocento Sans"/>
                <a:cs typeface="Quattrocento Sans"/>
                <a:sym typeface="Quattrocento Sans"/>
              </a:rPr>
              <a:t>transcrição</a:t>
            </a:r>
            <a:r>
              <a:rPr lang="en-US" dirty="0">
                <a:solidFill>
                  <a:srgbClr val="505050"/>
                </a:solidFill>
                <a:latin typeface="Quattrocento Sans"/>
                <a:ea typeface="Quattrocento Sans"/>
                <a:cs typeface="Quattrocento Sans"/>
                <a:sym typeface="Quattrocento Sans"/>
              </a:rPr>
              <a:t> e </a:t>
            </a:r>
            <a:r>
              <a:rPr lang="en-US" dirty="0" err="1">
                <a:solidFill>
                  <a:srgbClr val="505050"/>
                </a:solidFill>
                <a:latin typeface="Quattrocento Sans"/>
                <a:ea typeface="Quattrocento Sans"/>
                <a:cs typeface="Quattrocento Sans"/>
                <a:sym typeface="Quattrocento Sans"/>
              </a:rPr>
              <a:t>sentimento</a:t>
            </a:r>
            <a:endParaRPr dirty="0" err="1"/>
          </a:p>
        </p:txBody>
      </p:sp>
      <p:sp>
        <p:nvSpPr>
          <p:cNvPr id="761" name="Google Shape;761;p50"/>
          <p:cNvSpPr txBox="1"/>
          <p:nvPr/>
        </p:nvSpPr>
        <p:spPr>
          <a:xfrm>
            <a:off x="8059978" y="3265963"/>
            <a:ext cx="2078074" cy="1607282"/>
          </a:xfrm>
          <a:prstGeom prst="rect">
            <a:avLst/>
          </a:prstGeom>
          <a:noFill/>
          <a:ln>
            <a:noFill/>
          </a:ln>
        </p:spPr>
        <p:txBody>
          <a:bodyPr spcFirstLastPara="1" wrap="square" lIns="175675" tIns="140525" rIns="175675" bIns="140525" anchor="t" anchorCtr="0">
            <a:spAutoFit/>
          </a:bodyPr>
          <a:lstStyle/>
          <a:p>
            <a:pPr marL="0" marR="0" lvl="0" indent="0" algn="ctr" rtl="0">
              <a:lnSpc>
                <a:spcPct val="90000"/>
              </a:lnSpc>
              <a:spcBef>
                <a:spcPts val="0"/>
              </a:spcBef>
              <a:spcAft>
                <a:spcPts val="0"/>
              </a:spcAft>
              <a:buNone/>
            </a:pPr>
            <a:r>
              <a:rPr lang="en-US" sz="2000" b="1" dirty="0" err="1">
                <a:solidFill>
                  <a:srgbClr val="505050"/>
                </a:solidFill>
                <a:latin typeface="Quattrocento Sans"/>
                <a:ea typeface="Quattrocento Sans"/>
                <a:cs typeface="Quattrocento Sans"/>
                <a:sym typeface="Quattrocento Sans"/>
              </a:rPr>
              <a:t>Conhecimento</a:t>
            </a:r>
            <a:endParaRPr dirty="0" err="1"/>
          </a:p>
          <a:p>
            <a:pPr marL="0" marR="0" lvl="0" indent="0" algn="ctr" rtl="0">
              <a:lnSpc>
                <a:spcPct val="90000"/>
              </a:lnSpc>
              <a:spcBef>
                <a:spcPts val="576"/>
              </a:spcBef>
              <a:spcAft>
                <a:spcPts val="0"/>
              </a:spcAft>
              <a:buNone/>
            </a:pPr>
            <a:r>
              <a:rPr lang="en-US" dirty="0" err="1">
                <a:solidFill>
                  <a:srgbClr val="505050"/>
                </a:solidFill>
                <a:latin typeface="Quattrocento Sans"/>
                <a:ea typeface="Quattrocento Sans"/>
                <a:cs typeface="Quattrocento Sans"/>
                <a:sym typeface="Quattrocento Sans"/>
              </a:rPr>
              <a:t>Ontologias</a:t>
            </a:r>
            <a:r>
              <a:rPr lang="en-US" dirty="0">
                <a:solidFill>
                  <a:srgbClr val="505050"/>
                </a:solidFill>
                <a:latin typeface="Quattrocento Sans"/>
                <a:ea typeface="Quattrocento Sans"/>
                <a:cs typeface="Quattrocento Sans"/>
                <a:sym typeface="Quattrocento Sans"/>
              </a:rPr>
              <a:t> e Bases de Dados WEB para </a:t>
            </a:r>
            <a:r>
              <a:rPr lang="en-US" dirty="0" err="1">
                <a:solidFill>
                  <a:srgbClr val="505050"/>
                </a:solidFill>
                <a:latin typeface="Quattrocento Sans"/>
                <a:ea typeface="Quattrocento Sans"/>
                <a:cs typeface="Quattrocento Sans"/>
                <a:sym typeface="Quattrocento Sans"/>
              </a:rPr>
              <a:t>aprimorar</a:t>
            </a:r>
            <a:r>
              <a:rPr lang="en-US" dirty="0">
                <a:solidFill>
                  <a:srgbClr val="505050"/>
                </a:solidFill>
                <a:latin typeface="Quattrocento Sans"/>
                <a:ea typeface="Quattrocento Sans"/>
                <a:cs typeface="Quattrocento Sans"/>
                <a:sym typeface="Quattrocento Sans"/>
              </a:rPr>
              <a:t> o </a:t>
            </a:r>
            <a:r>
              <a:rPr lang="en-US" dirty="0" err="1">
                <a:solidFill>
                  <a:srgbClr val="505050"/>
                </a:solidFill>
                <a:latin typeface="Quattrocento Sans"/>
                <a:ea typeface="Quattrocento Sans"/>
                <a:cs typeface="Quattrocento Sans"/>
                <a:sym typeface="Quattrocento Sans"/>
              </a:rPr>
              <a:t>conhecimento</a:t>
            </a:r>
            <a:r>
              <a:rPr lang="en-US" dirty="0">
                <a:solidFill>
                  <a:srgbClr val="505050"/>
                </a:solidFill>
                <a:latin typeface="Quattrocento Sans"/>
                <a:ea typeface="Quattrocento Sans"/>
                <a:cs typeface="Quattrocento Sans"/>
                <a:sym typeface="Quattrocento Sans"/>
              </a:rPr>
              <a:t> de </a:t>
            </a:r>
            <a:r>
              <a:rPr lang="en-US" dirty="0" err="1">
                <a:solidFill>
                  <a:srgbClr val="505050"/>
                </a:solidFill>
                <a:latin typeface="Quattrocento Sans"/>
                <a:ea typeface="Quattrocento Sans"/>
                <a:cs typeface="Quattrocento Sans"/>
                <a:sym typeface="Quattrocento Sans"/>
              </a:rPr>
              <a:t>seus</a:t>
            </a:r>
            <a:r>
              <a:rPr lang="en-US" dirty="0">
                <a:solidFill>
                  <a:srgbClr val="505050"/>
                </a:solidFill>
                <a:latin typeface="Quattrocento Sans"/>
                <a:ea typeface="Quattrocento Sans"/>
                <a:cs typeface="Quattrocento Sans"/>
                <a:sym typeface="Quattrocento Sans"/>
              </a:rPr>
              <a:t> APPs</a:t>
            </a:r>
            <a:endParaRPr dirty="0"/>
          </a:p>
        </p:txBody>
      </p:sp>
      <p:sp>
        <p:nvSpPr>
          <p:cNvPr id="762" name="Google Shape;762;p50"/>
          <p:cNvSpPr txBox="1"/>
          <p:nvPr/>
        </p:nvSpPr>
        <p:spPr>
          <a:xfrm>
            <a:off x="6152793" y="3265963"/>
            <a:ext cx="2078074" cy="1219484"/>
          </a:xfrm>
          <a:prstGeom prst="rect">
            <a:avLst/>
          </a:prstGeom>
          <a:noFill/>
          <a:ln>
            <a:noFill/>
          </a:ln>
        </p:spPr>
        <p:txBody>
          <a:bodyPr spcFirstLastPara="1" wrap="square" lIns="175675" tIns="140525" rIns="175675" bIns="140525" anchor="t" anchorCtr="0">
            <a:spAutoFit/>
          </a:bodyPr>
          <a:lstStyle/>
          <a:p>
            <a:pPr marL="0" marR="0" lvl="0" indent="0" algn="ctr" rtl="0">
              <a:lnSpc>
                <a:spcPct val="90000"/>
              </a:lnSpc>
              <a:spcBef>
                <a:spcPts val="0"/>
              </a:spcBef>
              <a:spcAft>
                <a:spcPts val="0"/>
              </a:spcAft>
              <a:buNone/>
            </a:pPr>
            <a:r>
              <a:rPr lang="en-US" sz="2000" b="1" dirty="0">
                <a:solidFill>
                  <a:srgbClr val="505050"/>
                </a:solidFill>
                <a:latin typeface="Quattrocento Sans"/>
                <a:ea typeface="Quattrocento Sans"/>
                <a:cs typeface="Quattrocento Sans"/>
                <a:sym typeface="Quattrocento Sans"/>
              </a:rPr>
              <a:t>Lingua</a:t>
            </a:r>
            <a:endParaRPr dirty="0"/>
          </a:p>
          <a:p>
            <a:pPr marL="0" marR="0" lvl="0" indent="0" algn="ctr" rtl="0">
              <a:lnSpc>
                <a:spcPct val="90000"/>
              </a:lnSpc>
              <a:spcBef>
                <a:spcPts val="576"/>
              </a:spcBef>
              <a:spcAft>
                <a:spcPts val="0"/>
              </a:spcAft>
              <a:buNone/>
            </a:pPr>
            <a:r>
              <a:rPr lang="en-US" dirty="0" err="1">
                <a:solidFill>
                  <a:srgbClr val="505050"/>
                </a:solidFill>
                <a:latin typeface="Quattrocento Sans"/>
                <a:ea typeface="Quattrocento Sans"/>
                <a:cs typeface="Quattrocento Sans"/>
                <a:sym typeface="Quattrocento Sans"/>
              </a:rPr>
              <a:t>Processe</a:t>
            </a:r>
            <a:r>
              <a:rPr lang="en-US" dirty="0">
                <a:solidFill>
                  <a:srgbClr val="505050"/>
                </a:solidFill>
                <a:latin typeface="Quattrocento Sans"/>
                <a:ea typeface="Quattrocento Sans"/>
                <a:cs typeface="Quattrocento Sans"/>
                <a:sym typeface="Quattrocento Sans"/>
              </a:rPr>
              <a:t> </a:t>
            </a:r>
            <a:r>
              <a:rPr lang="en-US" dirty="0" err="1">
                <a:solidFill>
                  <a:srgbClr val="505050"/>
                </a:solidFill>
                <a:latin typeface="Quattrocento Sans"/>
                <a:ea typeface="Quattrocento Sans"/>
                <a:cs typeface="Quattrocento Sans"/>
                <a:sym typeface="Quattrocento Sans"/>
              </a:rPr>
              <a:t>textos</a:t>
            </a:r>
            <a:r>
              <a:rPr lang="en-US" dirty="0">
                <a:solidFill>
                  <a:srgbClr val="505050"/>
                </a:solidFill>
                <a:latin typeface="Quattrocento Sans"/>
                <a:ea typeface="Quattrocento Sans"/>
                <a:cs typeface="Quattrocento Sans"/>
                <a:sym typeface="Quattrocento Sans"/>
              </a:rPr>
              <a:t> para </a:t>
            </a:r>
            <a:r>
              <a:rPr lang="en-US" dirty="0" err="1">
                <a:solidFill>
                  <a:srgbClr val="505050"/>
                </a:solidFill>
                <a:latin typeface="Quattrocento Sans"/>
                <a:ea typeface="Quattrocento Sans"/>
                <a:cs typeface="Quattrocento Sans"/>
                <a:sym typeface="Quattrocento Sans"/>
              </a:rPr>
              <a:t>entender</a:t>
            </a:r>
            <a:r>
              <a:rPr lang="en-US" dirty="0">
                <a:solidFill>
                  <a:srgbClr val="505050"/>
                </a:solidFill>
                <a:latin typeface="Quattrocento Sans"/>
                <a:ea typeface="Quattrocento Sans"/>
                <a:cs typeface="Quattrocento Sans"/>
                <a:sym typeface="Quattrocento Sans"/>
              </a:rPr>
              <a:t> as </a:t>
            </a:r>
            <a:r>
              <a:rPr lang="en-US" dirty="0" err="1">
                <a:solidFill>
                  <a:srgbClr val="505050"/>
                </a:solidFill>
                <a:latin typeface="Quattrocento Sans"/>
                <a:ea typeface="Quattrocento Sans"/>
                <a:cs typeface="Quattrocento Sans"/>
                <a:sym typeface="Quattrocento Sans"/>
              </a:rPr>
              <a:t>necessidades</a:t>
            </a:r>
            <a:r>
              <a:rPr lang="en-US" dirty="0">
                <a:solidFill>
                  <a:srgbClr val="505050"/>
                </a:solidFill>
                <a:latin typeface="Quattrocento Sans"/>
                <a:ea typeface="Quattrocento Sans"/>
                <a:cs typeface="Quattrocento Sans"/>
                <a:sym typeface="Quattrocento Sans"/>
              </a:rPr>
              <a:t> de </a:t>
            </a:r>
            <a:r>
              <a:rPr lang="en-US" dirty="0" err="1">
                <a:solidFill>
                  <a:srgbClr val="505050"/>
                </a:solidFill>
                <a:latin typeface="Quattrocento Sans"/>
                <a:ea typeface="Quattrocento Sans"/>
                <a:cs typeface="Quattrocento Sans"/>
                <a:sym typeface="Quattrocento Sans"/>
              </a:rPr>
              <a:t>seus</a:t>
            </a:r>
            <a:r>
              <a:rPr lang="en-US" dirty="0">
                <a:solidFill>
                  <a:srgbClr val="505050"/>
                </a:solidFill>
                <a:latin typeface="Quattrocento Sans"/>
                <a:ea typeface="Quattrocento Sans"/>
                <a:cs typeface="Quattrocento Sans"/>
                <a:sym typeface="Quattrocento Sans"/>
              </a:rPr>
              <a:t> </a:t>
            </a:r>
            <a:r>
              <a:rPr lang="en-US" dirty="0" err="1">
                <a:solidFill>
                  <a:srgbClr val="505050"/>
                </a:solidFill>
                <a:latin typeface="Quattrocento Sans"/>
                <a:ea typeface="Quattrocento Sans"/>
                <a:cs typeface="Quattrocento Sans"/>
                <a:sym typeface="Quattrocento Sans"/>
              </a:rPr>
              <a:t>usuários</a:t>
            </a:r>
            <a:endParaRPr dirty="0" err="1"/>
          </a:p>
        </p:txBody>
      </p:sp>
      <p:sp>
        <p:nvSpPr>
          <p:cNvPr id="763" name="Google Shape;763;p50"/>
          <p:cNvSpPr txBox="1"/>
          <p:nvPr/>
        </p:nvSpPr>
        <p:spPr>
          <a:xfrm>
            <a:off x="9967165" y="3265964"/>
            <a:ext cx="2078074" cy="1607282"/>
          </a:xfrm>
          <a:prstGeom prst="rect">
            <a:avLst/>
          </a:prstGeom>
          <a:noFill/>
          <a:ln>
            <a:noFill/>
          </a:ln>
        </p:spPr>
        <p:txBody>
          <a:bodyPr spcFirstLastPara="1" wrap="square" lIns="175675" tIns="140525" rIns="175675" bIns="140525" anchor="t" anchorCtr="0">
            <a:spAutoFit/>
          </a:bodyPr>
          <a:lstStyle/>
          <a:p>
            <a:pPr marL="0" marR="0" lvl="0" indent="0" algn="ctr" rtl="0">
              <a:lnSpc>
                <a:spcPct val="90000"/>
              </a:lnSpc>
              <a:spcBef>
                <a:spcPts val="0"/>
              </a:spcBef>
              <a:spcAft>
                <a:spcPts val="0"/>
              </a:spcAft>
              <a:buNone/>
            </a:pPr>
            <a:r>
              <a:rPr lang="en-US" sz="2000" b="1" dirty="0" err="1">
                <a:solidFill>
                  <a:srgbClr val="505050"/>
                </a:solidFill>
                <a:latin typeface="Quattrocento Sans"/>
                <a:ea typeface="Quattrocento Sans"/>
                <a:cs typeface="Quattrocento Sans"/>
                <a:sym typeface="Quattrocento Sans"/>
              </a:rPr>
              <a:t>Busca</a:t>
            </a:r>
            <a:endParaRPr dirty="0" err="1"/>
          </a:p>
          <a:p>
            <a:pPr marL="0" marR="0" lvl="0" indent="0" algn="ctr" rtl="0">
              <a:lnSpc>
                <a:spcPct val="90000"/>
              </a:lnSpc>
              <a:spcBef>
                <a:spcPts val="576"/>
              </a:spcBef>
              <a:spcAft>
                <a:spcPts val="0"/>
              </a:spcAft>
              <a:buNone/>
            </a:pPr>
            <a:r>
              <a:rPr lang="en-US" dirty="0" err="1">
                <a:solidFill>
                  <a:srgbClr val="505050"/>
                </a:solidFill>
                <a:latin typeface="Quattrocento Sans"/>
                <a:ea typeface="Quattrocento Sans"/>
                <a:cs typeface="Quattrocento Sans"/>
                <a:sym typeface="Quattrocento Sans"/>
              </a:rPr>
              <a:t>Faça</a:t>
            </a:r>
            <a:r>
              <a:rPr lang="en-US" dirty="0">
                <a:solidFill>
                  <a:srgbClr val="505050"/>
                </a:solidFill>
                <a:latin typeface="Quattrocento Sans"/>
                <a:ea typeface="Quattrocento Sans"/>
                <a:cs typeface="Quattrocento Sans"/>
                <a:sym typeface="Quattrocento Sans"/>
              </a:rPr>
              <a:t> </a:t>
            </a:r>
            <a:r>
              <a:rPr lang="en-US" dirty="0" err="1">
                <a:solidFill>
                  <a:srgbClr val="505050"/>
                </a:solidFill>
                <a:latin typeface="Quattrocento Sans"/>
                <a:ea typeface="Quattrocento Sans"/>
                <a:cs typeface="Quattrocento Sans"/>
                <a:sym typeface="Quattrocento Sans"/>
              </a:rPr>
              <a:t>uso</a:t>
            </a:r>
            <a:r>
              <a:rPr lang="en-US" dirty="0">
                <a:solidFill>
                  <a:srgbClr val="505050"/>
                </a:solidFill>
                <a:latin typeface="Quattrocento Sans"/>
                <a:ea typeface="Quattrocento Sans"/>
                <a:cs typeface="Quattrocento Sans"/>
                <a:sym typeface="Quattrocento Sans"/>
              </a:rPr>
              <a:t> da API Bing para </a:t>
            </a:r>
            <a:r>
              <a:rPr lang="en-US" dirty="0" err="1">
                <a:solidFill>
                  <a:srgbClr val="505050"/>
                </a:solidFill>
                <a:latin typeface="Quattrocento Sans"/>
                <a:ea typeface="Quattrocento Sans"/>
                <a:cs typeface="Quattrocento Sans"/>
                <a:sym typeface="Quattrocento Sans"/>
              </a:rPr>
              <a:t>ter</a:t>
            </a:r>
            <a:r>
              <a:rPr lang="en-US" dirty="0">
                <a:solidFill>
                  <a:srgbClr val="505050"/>
                </a:solidFill>
                <a:latin typeface="Quattrocento Sans"/>
                <a:ea typeface="Quattrocento Sans"/>
                <a:cs typeface="Quattrocento Sans"/>
                <a:sym typeface="Quattrocento Sans"/>
              </a:rPr>
              <a:t> </a:t>
            </a:r>
            <a:r>
              <a:rPr lang="en-US" dirty="0" err="1">
                <a:solidFill>
                  <a:srgbClr val="505050"/>
                </a:solidFill>
                <a:latin typeface="Quattrocento Sans"/>
                <a:ea typeface="Quattrocento Sans"/>
                <a:cs typeface="Quattrocento Sans"/>
                <a:sym typeface="Quattrocento Sans"/>
              </a:rPr>
              <a:t>acesso</a:t>
            </a:r>
            <a:r>
              <a:rPr lang="en-US" dirty="0">
                <a:solidFill>
                  <a:srgbClr val="505050"/>
                </a:solidFill>
                <a:latin typeface="Quattrocento Sans"/>
                <a:ea typeface="Quattrocento Sans"/>
                <a:cs typeface="Quattrocento Sans"/>
                <a:sym typeface="Quattrocento Sans"/>
              </a:rPr>
              <a:t> a </a:t>
            </a:r>
            <a:r>
              <a:rPr lang="en-US" dirty="0" err="1">
                <a:solidFill>
                  <a:srgbClr val="505050"/>
                </a:solidFill>
                <a:latin typeface="Quattrocento Sans"/>
                <a:ea typeface="Quattrocento Sans"/>
                <a:cs typeface="Quattrocento Sans"/>
                <a:sym typeface="Quattrocento Sans"/>
              </a:rPr>
              <a:t>resultados</a:t>
            </a:r>
            <a:r>
              <a:rPr lang="en-US" dirty="0">
                <a:solidFill>
                  <a:srgbClr val="505050"/>
                </a:solidFill>
                <a:latin typeface="Quattrocento Sans"/>
                <a:ea typeface="Quattrocento Sans"/>
                <a:cs typeface="Quattrocento Sans"/>
                <a:sym typeface="Quattrocento Sans"/>
              </a:rPr>
              <a:t> de </a:t>
            </a:r>
            <a:r>
              <a:rPr lang="en-US" dirty="0" err="1">
                <a:solidFill>
                  <a:srgbClr val="505050"/>
                </a:solidFill>
                <a:latin typeface="Quattrocento Sans"/>
                <a:ea typeface="Quattrocento Sans"/>
                <a:cs typeface="Quattrocento Sans"/>
                <a:sym typeface="Quattrocento Sans"/>
              </a:rPr>
              <a:t>busca</a:t>
            </a:r>
            <a:r>
              <a:rPr lang="en-US" dirty="0">
                <a:solidFill>
                  <a:srgbClr val="505050"/>
                </a:solidFill>
                <a:latin typeface="Quattrocento Sans"/>
                <a:ea typeface="Quattrocento Sans"/>
                <a:cs typeface="Quattrocento Sans"/>
                <a:sym typeface="Quattrocento Sans"/>
              </a:rPr>
              <a:t> </a:t>
            </a:r>
            <a:r>
              <a:rPr lang="en-US" dirty="0" err="1">
                <a:solidFill>
                  <a:srgbClr val="505050"/>
                </a:solidFill>
                <a:latin typeface="Quattrocento Sans"/>
                <a:ea typeface="Quattrocento Sans"/>
                <a:cs typeface="Quattrocento Sans"/>
                <a:sym typeface="Quattrocento Sans"/>
              </a:rPr>
              <a:t>na</a:t>
            </a:r>
            <a:r>
              <a:rPr lang="en-US" dirty="0">
                <a:solidFill>
                  <a:srgbClr val="505050"/>
                </a:solidFill>
                <a:latin typeface="Quattrocento Sans"/>
                <a:ea typeface="Quattrocento Sans"/>
                <a:cs typeface="Quattrocento Sans"/>
                <a:sym typeface="Quattrocento Sans"/>
              </a:rPr>
              <a:t> WEB</a:t>
            </a:r>
            <a:endParaRPr dirty="0"/>
          </a:p>
        </p:txBody>
      </p:sp>
      <p:pic>
        <p:nvPicPr>
          <p:cNvPr id="764" name="Google Shape;764;p50"/>
          <p:cNvPicPr preferRelativeResize="0"/>
          <p:nvPr/>
        </p:nvPicPr>
        <p:blipFill rotWithShape="1">
          <a:blip r:embed="rId3">
            <a:alphaModFix/>
          </a:blip>
          <a:srcRect/>
          <a:stretch/>
        </p:blipFill>
        <p:spPr>
          <a:xfrm>
            <a:off x="3067581" y="2326834"/>
            <a:ext cx="649653" cy="654326"/>
          </a:xfrm>
          <a:prstGeom prst="rect">
            <a:avLst/>
          </a:prstGeom>
          <a:noFill/>
          <a:ln>
            <a:noFill/>
          </a:ln>
        </p:spPr>
      </p:pic>
      <p:pic>
        <p:nvPicPr>
          <p:cNvPr id="765" name="Google Shape;765;p50"/>
          <p:cNvPicPr preferRelativeResize="0"/>
          <p:nvPr/>
        </p:nvPicPr>
        <p:blipFill rotWithShape="1">
          <a:blip r:embed="rId4">
            <a:alphaModFix/>
          </a:blip>
          <a:srcRect/>
          <a:stretch/>
        </p:blipFill>
        <p:spPr>
          <a:xfrm>
            <a:off x="4984703" y="2332886"/>
            <a:ext cx="641618" cy="641618"/>
          </a:xfrm>
          <a:prstGeom prst="rect">
            <a:avLst/>
          </a:prstGeom>
          <a:noFill/>
          <a:ln>
            <a:noFill/>
          </a:ln>
        </p:spPr>
      </p:pic>
      <p:pic>
        <p:nvPicPr>
          <p:cNvPr id="766" name="Google Shape;766;p50"/>
          <p:cNvPicPr preferRelativeResize="0"/>
          <p:nvPr/>
        </p:nvPicPr>
        <p:blipFill rotWithShape="1">
          <a:blip r:embed="rId5">
            <a:alphaModFix/>
          </a:blip>
          <a:srcRect/>
          <a:stretch/>
        </p:blipFill>
        <p:spPr>
          <a:xfrm>
            <a:off x="6848314" y="2322989"/>
            <a:ext cx="687029" cy="687029"/>
          </a:xfrm>
          <a:prstGeom prst="rect">
            <a:avLst/>
          </a:prstGeom>
          <a:noFill/>
          <a:ln>
            <a:noFill/>
          </a:ln>
        </p:spPr>
      </p:pic>
      <p:pic>
        <p:nvPicPr>
          <p:cNvPr id="767" name="Google Shape;767;p50"/>
          <p:cNvPicPr preferRelativeResize="0"/>
          <p:nvPr/>
        </p:nvPicPr>
        <p:blipFill rotWithShape="1">
          <a:blip r:embed="rId6">
            <a:alphaModFix/>
          </a:blip>
          <a:srcRect/>
          <a:stretch/>
        </p:blipFill>
        <p:spPr>
          <a:xfrm>
            <a:off x="8775336" y="2340274"/>
            <a:ext cx="647361" cy="652459"/>
          </a:xfrm>
          <a:prstGeom prst="rect">
            <a:avLst/>
          </a:prstGeom>
          <a:noFill/>
          <a:ln>
            <a:noFill/>
          </a:ln>
        </p:spPr>
      </p:pic>
      <p:pic>
        <p:nvPicPr>
          <p:cNvPr id="768" name="Google Shape;768;p50"/>
          <p:cNvPicPr preferRelativeResize="0"/>
          <p:nvPr/>
        </p:nvPicPr>
        <p:blipFill rotWithShape="1">
          <a:blip r:embed="rId7">
            <a:alphaModFix/>
          </a:blip>
          <a:srcRect/>
          <a:stretch/>
        </p:blipFill>
        <p:spPr>
          <a:xfrm>
            <a:off x="10735320" y="2391560"/>
            <a:ext cx="549889" cy="549889"/>
          </a:xfrm>
          <a:prstGeom prst="rect">
            <a:avLst/>
          </a:prstGeom>
          <a:noFill/>
          <a:ln>
            <a:noFill/>
          </a:ln>
        </p:spPr>
      </p:pic>
      <p:pic>
        <p:nvPicPr>
          <p:cNvPr id="769" name="Google Shape;769;p50"/>
          <p:cNvPicPr preferRelativeResize="0"/>
          <p:nvPr/>
        </p:nvPicPr>
        <p:blipFill rotWithShape="1">
          <a:blip r:embed="rId8">
            <a:alphaModFix/>
          </a:blip>
          <a:srcRect/>
          <a:stretch/>
        </p:blipFill>
        <p:spPr>
          <a:xfrm>
            <a:off x="924619" y="2163218"/>
            <a:ext cx="967837" cy="989344"/>
          </a:xfrm>
          <a:prstGeom prst="rect">
            <a:avLst/>
          </a:prstGeom>
          <a:noFill/>
          <a:ln>
            <a:noFill/>
          </a:ln>
        </p:spPr>
      </p:pic>
      <p:sp>
        <p:nvSpPr>
          <p:cNvPr id="770" name="Google Shape;770;p50"/>
          <p:cNvSpPr txBox="1"/>
          <p:nvPr/>
        </p:nvSpPr>
        <p:spPr>
          <a:xfrm>
            <a:off x="431232" y="3236946"/>
            <a:ext cx="2078074" cy="1413383"/>
          </a:xfrm>
          <a:prstGeom prst="rect">
            <a:avLst/>
          </a:prstGeom>
          <a:noFill/>
          <a:ln>
            <a:noFill/>
          </a:ln>
        </p:spPr>
        <p:txBody>
          <a:bodyPr spcFirstLastPara="1" wrap="square" lIns="175675" tIns="140525" rIns="175675" bIns="140525" anchor="t" anchorCtr="0">
            <a:spAutoFit/>
          </a:bodyPr>
          <a:lstStyle/>
          <a:p>
            <a:pPr marL="0" marR="0" lvl="0" indent="0" algn="ctr" rtl="0">
              <a:lnSpc>
                <a:spcPct val="90000"/>
              </a:lnSpc>
              <a:spcBef>
                <a:spcPts val="0"/>
              </a:spcBef>
              <a:spcAft>
                <a:spcPts val="0"/>
              </a:spcAft>
              <a:buNone/>
            </a:pPr>
            <a:r>
              <a:rPr lang="en-US" sz="2000" b="1" dirty="0" err="1">
                <a:solidFill>
                  <a:srgbClr val="505050"/>
                </a:solidFill>
                <a:latin typeface="Quattrocento Sans"/>
                <a:ea typeface="Quattrocento Sans"/>
                <a:cs typeface="Quattrocento Sans"/>
                <a:sym typeface="Quattrocento Sans"/>
              </a:rPr>
              <a:t>Decisão</a:t>
            </a:r>
            <a:endParaRPr dirty="0" err="1"/>
          </a:p>
          <a:p>
            <a:pPr marL="0" marR="0" lvl="0" indent="0" algn="ctr" rtl="0">
              <a:lnSpc>
                <a:spcPct val="90000"/>
              </a:lnSpc>
              <a:spcBef>
                <a:spcPts val="576"/>
              </a:spcBef>
              <a:spcAft>
                <a:spcPts val="0"/>
              </a:spcAft>
              <a:buNone/>
            </a:pPr>
            <a:r>
              <a:rPr lang="en-US" dirty="0" err="1">
                <a:solidFill>
                  <a:srgbClr val="505050"/>
                </a:solidFill>
                <a:latin typeface="Quattrocento Sans"/>
                <a:ea typeface="Quattrocento Sans"/>
                <a:cs typeface="Quattrocento Sans"/>
                <a:sym typeface="Quattrocento Sans"/>
              </a:rPr>
              <a:t>Construa</a:t>
            </a:r>
            <a:r>
              <a:rPr lang="en-US" dirty="0">
                <a:solidFill>
                  <a:srgbClr val="505050"/>
                </a:solidFill>
                <a:latin typeface="Quattrocento Sans"/>
                <a:ea typeface="Quattrocento Sans"/>
                <a:cs typeface="Quattrocento Sans"/>
                <a:sym typeface="Quattrocento Sans"/>
              </a:rPr>
              <a:t> APPs que se </a:t>
            </a:r>
            <a:r>
              <a:rPr lang="en-US" dirty="0" err="1">
                <a:solidFill>
                  <a:srgbClr val="505050"/>
                </a:solidFill>
                <a:latin typeface="Quattrocento Sans"/>
                <a:ea typeface="Quattrocento Sans"/>
                <a:cs typeface="Quattrocento Sans"/>
                <a:sym typeface="Quattrocento Sans"/>
              </a:rPr>
              <a:t>baseiam</a:t>
            </a:r>
            <a:r>
              <a:rPr lang="en-US" dirty="0">
                <a:solidFill>
                  <a:srgbClr val="505050"/>
                </a:solidFill>
                <a:latin typeface="Quattrocento Sans"/>
                <a:ea typeface="Quattrocento Sans"/>
                <a:cs typeface="Quattrocento Sans"/>
                <a:sym typeface="Quattrocento Sans"/>
              </a:rPr>
              <a:t> </a:t>
            </a:r>
            <a:r>
              <a:rPr lang="en-US" dirty="0" err="1">
                <a:solidFill>
                  <a:srgbClr val="505050"/>
                </a:solidFill>
                <a:latin typeface="Quattrocento Sans"/>
                <a:ea typeface="Quattrocento Sans"/>
                <a:cs typeface="Quattrocento Sans"/>
                <a:sym typeface="Quattrocento Sans"/>
              </a:rPr>
              <a:t>em</a:t>
            </a:r>
            <a:r>
              <a:rPr lang="en-US" dirty="0">
                <a:solidFill>
                  <a:srgbClr val="505050"/>
                </a:solidFill>
                <a:latin typeface="Quattrocento Sans"/>
                <a:ea typeface="Quattrocento Sans"/>
                <a:cs typeface="Quattrocento Sans"/>
                <a:sym typeface="Quattrocento Sans"/>
              </a:rPr>
              <a:t> </a:t>
            </a:r>
            <a:r>
              <a:rPr lang="en-US" dirty="0" err="1">
                <a:solidFill>
                  <a:srgbClr val="505050"/>
                </a:solidFill>
                <a:latin typeface="Quattrocento Sans"/>
                <a:ea typeface="Quattrocento Sans"/>
                <a:cs typeface="Quattrocento Sans"/>
                <a:sym typeface="Quattrocento Sans"/>
              </a:rPr>
              <a:t>recomendações</a:t>
            </a:r>
            <a:r>
              <a:rPr lang="en-US" dirty="0">
                <a:solidFill>
                  <a:srgbClr val="505050"/>
                </a:solidFill>
                <a:latin typeface="Quattrocento Sans"/>
                <a:ea typeface="Quattrocento Sans"/>
                <a:cs typeface="Quattrocento Sans"/>
                <a:sym typeface="Quattrocento Sans"/>
              </a:rPr>
              <a:t> para </a:t>
            </a:r>
            <a:r>
              <a:rPr lang="en-US" dirty="0" err="1">
                <a:solidFill>
                  <a:srgbClr val="505050"/>
                </a:solidFill>
                <a:latin typeface="Quattrocento Sans"/>
                <a:ea typeface="Quattrocento Sans"/>
                <a:cs typeface="Quattrocento Sans"/>
                <a:sym typeface="Quattrocento Sans"/>
              </a:rPr>
              <a:t>tomadas</a:t>
            </a:r>
            <a:r>
              <a:rPr lang="en-US" dirty="0">
                <a:solidFill>
                  <a:srgbClr val="505050"/>
                </a:solidFill>
                <a:latin typeface="Quattrocento Sans"/>
                <a:ea typeface="Quattrocento Sans"/>
                <a:cs typeface="Quattrocento Sans"/>
                <a:sym typeface="Quattrocento Sans"/>
              </a:rPr>
              <a:t> de </a:t>
            </a:r>
            <a:r>
              <a:rPr lang="en-US" dirty="0" err="1">
                <a:solidFill>
                  <a:srgbClr val="505050"/>
                </a:solidFill>
                <a:latin typeface="Quattrocento Sans"/>
                <a:ea typeface="Quattrocento Sans"/>
                <a:cs typeface="Quattrocento Sans"/>
                <a:sym typeface="Quattrocento Sans"/>
              </a:rPr>
              <a:t>decisões</a:t>
            </a:r>
            <a:endParaRPr dirty="0" err="1"/>
          </a:p>
        </p:txBody>
      </p:sp>
      <p:sp>
        <p:nvSpPr>
          <p:cNvPr id="771" name="Google Shape;771;p50"/>
          <p:cNvSpPr txBox="1">
            <a:spLocks noGrp="1"/>
          </p:cNvSpPr>
          <p:nvPr>
            <p:ph type="title"/>
          </p:nvPr>
        </p:nvSpPr>
        <p:spPr>
          <a:xfrm>
            <a:off x="431232" y="153854"/>
            <a:ext cx="9527903" cy="732464"/>
          </a:xfrm>
          <a:prstGeom prst="rect">
            <a:avLst/>
          </a:prstGeom>
          <a:noFill/>
          <a:ln>
            <a:noFill/>
          </a:ln>
        </p:spPr>
        <p:txBody>
          <a:bodyPr spcFirstLastPara="1" wrap="square" lIns="146300" tIns="91425" rIns="146300" bIns="91425" anchor="t" anchorCtr="0">
            <a:noAutofit/>
          </a:bodyPr>
          <a:lstStyle/>
          <a:p>
            <a:pPr marL="0" lvl="0" indent="0" algn="ctr" rtl="0">
              <a:lnSpc>
                <a:spcPct val="90000"/>
              </a:lnSpc>
              <a:spcBef>
                <a:spcPts val="0"/>
              </a:spcBef>
              <a:spcAft>
                <a:spcPts val="0"/>
              </a:spcAft>
              <a:buClr>
                <a:srgbClr val="0078D7"/>
              </a:buClr>
              <a:buSzPts val="4500"/>
              <a:buFont typeface="Quattrocento Sans"/>
              <a:buNone/>
            </a:pPr>
            <a:r>
              <a:rPr lang="en-US" dirty="0"/>
              <a:t>Azure Cognitive Services </a:t>
            </a:r>
            <a:br>
              <a:rPr lang="en-US"/>
            </a:br>
            <a:r>
              <a:rPr lang="en-US" sz="3600" dirty="0"/>
              <a:t>(pronto para </a:t>
            </a:r>
            <a:r>
              <a:rPr lang="en-US" sz="3600" dirty="0" err="1"/>
              <a:t>uso</a:t>
            </a:r>
            <a:r>
              <a:rPr lang="en-US" sz="3600" dirty="0"/>
              <a:t>, </a:t>
            </a:r>
            <a:r>
              <a:rPr lang="en-US" sz="3600" dirty="0" err="1"/>
              <a:t>modelos</a:t>
            </a:r>
            <a:r>
              <a:rPr lang="en-US" sz="3600" dirty="0"/>
              <a:t> </a:t>
            </a:r>
            <a:r>
              <a:rPr lang="en-US" sz="3600" dirty="0" err="1"/>
              <a:t>já</a:t>
            </a:r>
            <a:r>
              <a:rPr lang="en-US" sz="3600" dirty="0"/>
              <a:t> </a:t>
            </a:r>
            <a:r>
              <a:rPr lang="en-US" sz="3600" dirty="0" err="1"/>
              <a:t>treinados</a:t>
            </a:r>
            <a:r>
              <a:rPr lang="en-US" sz="3600" dirty="0"/>
              <a:t>)</a:t>
            </a:r>
            <a:endParaRPr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1"/>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dirty="0"/>
              <a:t>Mais </a:t>
            </a:r>
            <a:r>
              <a:rPr lang="en-US" dirty="0" err="1"/>
              <a:t>Recursos</a:t>
            </a:r>
            <a:r>
              <a:rPr lang="en-US" dirty="0"/>
              <a:t> de </a:t>
            </a:r>
            <a:r>
              <a:rPr lang="en-US" dirty="0" err="1"/>
              <a:t>Aprendizado</a:t>
            </a:r>
            <a:endParaRPr dirty="0" err="1"/>
          </a:p>
        </p:txBody>
      </p:sp>
      <p:sp>
        <p:nvSpPr>
          <p:cNvPr id="778" name="Google Shape;778;p51"/>
          <p:cNvSpPr txBox="1">
            <a:spLocks noGrp="1"/>
          </p:cNvSpPr>
          <p:nvPr>
            <p:ph type="body" idx="1"/>
          </p:nvPr>
        </p:nvSpPr>
        <p:spPr>
          <a:xfrm>
            <a:off x="270002" y="1374790"/>
            <a:ext cx="11655078" cy="4945649"/>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rgbClr val="00BCF3"/>
              </a:buClr>
              <a:buSzPts val="2340"/>
              <a:buNone/>
            </a:pPr>
            <a:r>
              <a:rPr lang="en-US" dirty="0"/>
              <a:t>O Microsoft Learn </a:t>
            </a:r>
            <a:r>
              <a:rPr lang="en-US" dirty="0" err="1"/>
              <a:t>oferece</a:t>
            </a:r>
            <a:r>
              <a:rPr lang="en-US" dirty="0"/>
              <a:t> </a:t>
            </a:r>
            <a:r>
              <a:rPr lang="en-US" dirty="0" err="1"/>
              <a:t>aprendizado</a:t>
            </a:r>
            <a:r>
              <a:rPr lang="en-US" dirty="0"/>
              <a:t> </a:t>
            </a:r>
            <a:r>
              <a:rPr lang="en-US" dirty="0" err="1"/>
              <a:t>gratuito</a:t>
            </a:r>
            <a:r>
              <a:rPr lang="en-US" dirty="0"/>
              <a:t> </a:t>
            </a:r>
            <a:r>
              <a:rPr lang="en-US" dirty="0" err="1"/>
              <a:t>em</a:t>
            </a:r>
            <a:r>
              <a:rPr lang="en-US" dirty="0"/>
              <a:t> </a:t>
            </a:r>
            <a:r>
              <a:rPr lang="en-US" dirty="0" err="1"/>
              <a:t>uma</a:t>
            </a:r>
            <a:r>
              <a:rPr lang="en-US" dirty="0"/>
              <a:t> sandbox </a:t>
            </a:r>
            <a:r>
              <a:rPr lang="en-US" dirty="0" err="1"/>
              <a:t>na</a:t>
            </a:r>
            <a:r>
              <a:rPr lang="en-US" dirty="0"/>
              <a:t> </a:t>
            </a:r>
            <a:r>
              <a:rPr lang="en-US" dirty="0" err="1"/>
              <a:t>nuvem</a:t>
            </a:r>
            <a:r>
              <a:rPr lang="en-US" dirty="0"/>
              <a:t>:</a:t>
            </a:r>
            <a:endParaRPr dirty="0"/>
          </a:p>
          <a:p>
            <a:pPr marL="566996" lvl="1" indent="-342900" algn="l" rtl="0">
              <a:lnSpc>
                <a:spcPct val="128571"/>
              </a:lnSpc>
              <a:spcBef>
                <a:spcPts val="1200"/>
              </a:spcBef>
              <a:spcAft>
                <a:spcPts val="0"/>
              </a:spcAft>
              <a:buClr>
                <a:srgbClr val="1A1A1A"/>
              </a:buClr>
              <a:buSzPts val="1260"/>
              <a:buFont typeface="Arial"/>
              <a:buChar char="•"/>
            </a:pPr>
            <a:r>
              <a:rPr lang="en-US" dirty="0"/>
              <a:t>Uma boa </a:t>
            </a:r>
            <a:r>
              <a:rPr lang="en-US" dirty="0" err="1"/>
              <a:t>atualização</a:t>
            </a:r>
            <a:r>
              <a:rPr lang="en-US" dirty="0"/>
              <a:t> </a:t>
            </a:r>
            <a:r>
              <a:rPr lang="en-US" dirty="0" err="1"/>
              <a:t>sobre</a:t>
            </a:r>
            <a:r>
              <a:rPr lang="en-US" dirty="0"/>
              <a:t> o que </a:t>
            </a:r>
            <a:r>
              <a:rPr lang="en-US" dirty="0" err="1"/>
              <a:t>abordamos</a:t>
            </a:r>
            <a:r>
              <a:rPr lang="en-US" dirty="0"/>
              <a:t> </a:t>
            </a:r>
            <a:r>
              <a:rPr lang="en-US" dirty="0" err="1"/>
              <a:t>neste</a:t>
            </a:r>
            <a:r>
              <a:rPr lang="en-US" dirty="0"/>
              <a:t> workshop:</a:t>
            </a:r>
            <a:endParaRPr dirty="0"/>
          </a:p>
          <a:p>
            <a:pPr marL="457200" lvl="1" indent="0" algn="l" rtl="0">
              <a:lnSpc>
                <a:spcPct val="150000"/>
              </a:lnSpc>
              <a:spcBef>
                <a:spcPts val="1200"/>
              </a:spcBef>
              <a:spcAft>
                <a:spcPts val="0"/>
              </a:spcAft>
              <a:buClr>
                <a:srgbClr val="1A1A1A"/>
              </a:buClr>
              <a:buSzPts val="1080"/>
              <a:buNone/>
            </a:pPr>
            <a:r>
              <a:rPr lang="en-US" sz="1200" u="sng">
                <a:solidFill>
                  <a:schemeClr val="hlink"/>
                </a:solidFill>
                <a:hlinkClick r:id="rId3"/>
              </a:rPr>
              <a:t>docs.microsoft.com/learn/paths/intro-to-ml-with-python/</a:t>
            </a:r>
            <a:endParaRPr sz="1200"/>
          </a:p>
          <a:p>
            <a:pPr marL="566996" lvl="1" indent="-342900" algn="l" rtl="0">
              <a:lnSpc>
                <a:spcPct val="128571"/>
              </a:lnSpc>
              <a:spcBef>
                <a:spcPts val="1200"/>
              </a:spcBef>
              <a:spcAft>
                <a:spcPts val="0"/>
              </a:spcAft>
              <a:buClr>
                <a:srgbClr val="1A1A1A"/>
              </a:buClr>
              <a:buSzPts val="1260"/>
              <a:buFont typeface="Arial"/>
              <a:buChar char="•"/>
            </a:pPr>
            <a:r>
              <a:rPr lang="en-US" dirty="0"/>
              <a:t>Mais </a:t>
            </a:r>
            <a:r>
              <a:rPr lang="en-US" dirty="0" err="1"/>
              <a:t>sobre</a:t>
            </a:r>
            <a:r>
              <a:rPr lang="en-US" dirty="0"/>
              <a:t> a </a:t>
            </a:r>
            <a:r>
              <a:rPr lang="en-US" dirty="0" err="1"/>
              <a:t>metodologia</a:t>
            </a:r>
            <a:r>
              <a:rPr lang="en-US" dirty="0"/>
              <a:t> de </a:t>
            </a:r>
            <a:r>
              <a:rPr lang="en-US" dirty="0" err="1"/>
              <a:t>ciência</a:t>
            </a:r>
            <a:r>
              <a:rPr lang="en-US" dirty="0"/>
              <a:t> de dados e </a:t>
            </a:r>
            <a:r>
              <a:rPr lang="en-US" dirty="0" err="1"/>
              <a:t>práticas</a:t>
            </a:r>
            <a:r>
              <a:rPr lang="en-US" dirty="0"/>
              <a:t> </a:t>
            </a:r>
            <a:r>
              <a:rPr lang="en-US" dirty="0" err="1"/>
              <a:t>recomendadas</a:t>
            </a:r>
            <a:endParaRPr dirty="0" err="1"/>
          </a:p>
          <a:p>
            <a:pPr marL="457200" lvl="1" indent="0" algn="l" rtl="0">
              <a:lnSpc>
                <a:spcPct val="150000"/>
              </a:lnSpc>
              <a:spcBef>
                <a:spcPts val="1200"/>
              </a:spcBef>
              <a:spcAft>
                <a:spcPts val="0"/>
              </a:spcAft>
              <a:buClr>
                <a:srgbClr val="1A1A1A"/>
              </a:buClr>
              <a:buSzPts val="1080"/>
              <a:buNone/>
            </a:pPr>
            <a:r>
              <a:rPr lang="en-US" sz="1200" u="sng">
                <a:solidFill>
                  <a:schemeClr val="hlink"/>
                </a:solidFill>
                <a:hlinkClick r:id="rId4"/>
              </a:rPr>
              <a:t>docs.microsoft.com/learn/paths/explore-data-science-tools-in-azure/</a:t>
            </a:r>
            <a:endParaRPr sz="1200"/>
          </a:p>
          <a:p>
            <a:pPr marL="566996" lvl="1" indent="-342900" algn="l" rtl="0">
              <a:lnSpc>
                <a:spcPct val="128571"/>
              </a:lnSpc>
              <a:spcBef>
                <a:spcPts val="1200"/>
              </a:spcBef>
              <a:spcAft>
                <a:spcPts val="0"/>
              </a:spcAft>
              <a:buClr>
                <a:srgbClr val="1A1A1A"/>
              </a:buClr>
              <a:buSzPts val="1260"/>
              <a:buFont typeface="Arial"/>
              <a:buChar char="•"/>
            </a:pPr>
            <a:r>
              <a:rPr lang="en-US" dirty="0" err="1"/>
              <a:t>Próximos</a:t>
            </a:r>
            <a:r>
              <a:rPr lang="en-US" dirty="0"/>
              <a:t> </a:t>
            </a:r>
            <a:r>
              <a:rPr lang="en-US" dirty="0" err="1"/>
              <a:t>passos</a:t>
            </a:r>
            <a:r>
              <a:rPr lang="en-US" dirty="0"/>
              <a:t> </a:t>
            </a:r>
            <a:r>
              <a:rPr lang="en-US" dirty="0" err="1"/>
              <a:t>na</a:t>
            </a:r>
            <a:r>
              <a:rPr lang="en-US" dirty="0"/>
              <a:t> </a:t>
            </a:r>
            <a:r>
              <a:rPr lang="en-US" dirty="0" err="1"/>
              <a:t>construção</a:t>
            </a:r>
            <a:r>
              <a:rPr lang="en-US" dirty="0"/>
              <a:t> de </a:t>
            </a:r>
            <a:r>
              <a:rPr lang="en-US" dirty="0" err="1"/>
              <a:t>modelos</a:t>
            </a:r>
            <a:r>
              <a:rPr lang="en-US" dirty="0"/>
              <a:t>:</a:t>
            </a:r>
            <a:endParaRPr dirty="0"/>
          </a:p>
          <a:p>
            <a:pPr marL="457200" lvl="1" indent="0" algn="l" rtl="0">
              <a:lnSpc>
                <a:spcPct val="150000"/>
              </a:lnSpc>
              <a:spcBef>
                <a:spcPts val="1200"/>
              </a:spcBef>
              <a:spcAft>
                <a:spcPts val="0"/>
              </a:spcAft>
              <a:buClr>
                <a:srgbClr val="1A1A1A"/>
              </a:buClr>
              <a:buSzPts val="1080"/>
              <a:buNone/>
            </a:pPr>
            <a:r>
              <a:rPr lang="en-US" sz="1200" u="sng">
                <a:solidFill>
                  <a:schemeClr val="hlink"/>
                </a:solidFill>
                <a:hlinkClick r:id="rId5"/>
              </a:rPr>
              <a:t>docs.microsoft.com/learn/paths/build-ai-solutions-with-azure-ml-service/</a:t>
            </a:r>
            <a:endParaRPr sz="1200"/>
          </a:p>
          <a:p>
            <a:pPr marL="566996" lvl="1" indent="-342900" algn="l" rtl="0">
              <a:lnSpc>
                <a:spcPct val="128571"/>
              </a:lnSpc>
              <a:spcBef>
                <a:spcPts val="1200"/>
              </a:spcBef>
              <a:spcAft>
                <a:spcPts val="0"/>
              </a:spcAft>
              <a:buClr>
                <a:srgbClr val="1A1A1A"/>
              </a:buClr>
              <a:buSzPts val="1260"/>
              <a:buFont typeface="Arial"/>
              <a:buChar char="•"/>
            </a:pPr>
            <a:r>
              <a:rPr lang="en-US" dirty="0" err="1"/>
              <a:t>Faça</a:t>
            </a:r>
            <a:r>
              <a:rPr lang="en-US" dirty="0"/>
              <a:t> </a:t>
            </a:r>
            <a:r>
              <a:rPr lang="en-US" dirty="0" err="1"/>
              <a:t>Experimentos</a:t>
            </a:r>
            <a:r>
              <a:rPr lang="en-US" dirty="0"/>
              <a:t> com </a:t>
            </a:r>
            <a:r>
              <a:rPr lang="en-US" dirty="0" err="1"/>
              <a:t>Máquinas</a:t>
            </a:r>
            <a:r>
              <a:rPr lang="en-US" dirty="0"/>
              <a:t> </a:t>
            </a:r>
            <a:r>
              <a:rPr lang="en-US" dirty="0" err="1"/>
              <a:t>Virtuais</a:t>
            </a:r>
            <a:r>
              <a:rPr lang="en-US" dirty="0"/>
              <a:t> de Ciência de Dados:</a:t>
            </a:r>
            <a:endParaRPr dirty="0"/>
          </a:p>
          <a:p>
            <a:pPr marL="457200" lvl="1" indent="0" algn="l" rtl="0">
              <a:lnSpc>
                <a:spcPct val="150000"/>
              </a:lnSpc>
              <a:spcBef>
                <a:spcPts val="1200"/>
              </a:spcBef>
              <a:spcAft>
                <a:spcPts val="0"/>
              </a:spcAft>
              <a:buClr>
                <a:srgbClr val="1A1A1A"/>
              </a:buClr>
              <a:buSzPts val="1080"/>
              <a:buNone/>
            </a:pPr>
            <a:r>
              <a:rPr lang="en-US" sz="1200" u="sng">
                <a:solidFill>
                  <a:schemeClr val="hlink"/>
                </a:solidFill>
                <a:hlinkClick r:id="rId6"/>
              </a:rPr>
              <a:t>docs.microsoft.com/learn/paths/get-started-with-azure-dsvm/</a:t>
            </a:r>
            <a:endParaRPr sz="1200"/>
          </a:p>
          <a:p>
            <a:pPr marL="566996" lvl="1" indent="-342900" algn="l" rtl="0">
              <a:lnSpc>
                <a:spcPct val="128571"/>
              </a:lnSpc>
              <a:spcBef>
                <a:spcPts val="1200"/>
              </a:spcBef>
              <a:spcAft>
                <a:spcPts val="0"/>
              </a:spcAft>
              <a:buClr>
                <a:srgbClr val="1A1A1A"/>
              </a:buClr>
              <a:buSzPts val="1260"/>
              <a:buFont typeface="Arial"/>
              <a:buChar char="•"/>
            </a:pPr>
            <a:r>
              <a:rPr lang="en-US" dirty="0" err="1"/>
              <a:t>Aprenda</a:t>
            </a:r>
            <a:r>
              <a:rPr lang="en-US" dirty="0"/>
              <a:t> </a:t>
            </a:r>
            <a:r>
              <a:rPr lang="en-US" dirty="0" err="1"/>
              <a:t>sobre</a:t>
            </a:r>
            <a:r>
              <a:rPr lang="en-US" dirty="0"/>
              <a:t> o Azure:</a:t>
            </a:r>
            <a:endParaRPr dirty="0"/>
          </a:p>
          <a:p>
            <a:pPr marL="457200" lvl="1" indent="0" algn="l" rtl="0">
              <a:lnSpc>
                <a:spcPct val="150000"/>
              </a:lnSpc>
              <a:spcBef>
                <a:spcPts val="1200"/>
              </a:spcBef>
              <a:spcAft>
                <a:spcPts val="0"/>
              </a:spcAft>
              <a:buClr>
                <a:srgbClr val="1A1A1A"/>
              </a:buClr>
              <a:buSzPts val="1080"/>
              <a:buNone/>
            </a:pPr>
            <a:r>
              <a:rPr lang="en-US" sz="1200" u="sng">
                <a:solidFill>
                  <a:schemeClr val="hlink"/>
                </a:solidFill>
                <a:hlinkClick r:id="rId7"/>
              </a:rPr>
              <a:t>docs.microsoft.com/learn/paths/azure-fundamentals/</a:t>
            </a:r>
            <a:endParaRPr sz="1200"/>
          </a:p>
          <a:p>
            <a:pPr marL="566996" lvl="1" indent="-205740" algn="l" rtl="0">
              <a:lnSpc>
                <a:spcPct val="75000"/>
              </a:lnSpc>
              <a:spcBef>
                <a:spcPts val="1680"/>
              </a:spcBef>
              <a:spcAft>
                <a:spcPts val="0"/>
              </a:spcAft>
              <a:buClr>
                <a:srgbClr val="1A1A1A"/>
              </a:buClr>
              <a:buSzPts val="2160"/>
              <a:buFont typeface="Arial"/>
              <a:buNone/>
            </a:pPr>
            <a:endParaRPr sz="2400"/>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52"/>
          <p:cNvSpPr txBox="1">
            <a:spLocks noGrp="1"/>
          </p:cNvSpPr>
          <p:nvPr>
            <p:ph type="body" idx="1"/>
          </p:nvPr>
        </p:nvSpPr>
        <p:spPr>
          <a:xfrm>
            <a:off x="239920" y="1692226"/>
            <a:ext cx="4162425" cy="3117777"/>
          </a:xfrm>
          <a:prstGeom prst="rect">
            <a:avLst/>
          </a:prstGeom>
          <a:noFill/>
          <a:ln>
            <a:noFill/>
          </a:ln>
        </p:spPr>
        <p:txBody>
          <a:bodyPr spcFirstLastPara="1" wrap="square" lIns="146300" tIns="91425" rIns="146300" bIns="91425" anchor="t" anchorCtr="0">
            <a:spAutoFit/>
          </a:bodyPr>
          <a:lstStyle/>
          <a:p>
            <a:pPr marL="0" lvl="0" indent="0" algn="l" rtl="0">
              <a:lnSpc>
                <a:spcPct val="90000"/>
              </a:lnSpc>
              <a:spcBef>
                <a:spcPts val="0"/>
              </a:spcBef>
              <a:spcAft>
                <a:spcPts val="0"/>
              </a:spcAft>
              <a:buClr>
                <a:srgbClr val="00BCF3"/>
              </a:buClr>
              <a:buSzPts val="2340"/>
              <a:buNone/>
            </a:pPr>
            <a:r>
              <a:rPr lang="en-US" sz="2600" dirty="0">
                <a:solidFill>
                  <a:srgbClr val="00BCF3"/>
                </a:solidFill>
              </a:rPr>
              <a:t>Ciência de Dados:</a:t>
            </a:r>
            <a:endParaRPr sz="2600" u="sng">
              <a:solidFill>
                <a:srgbClr val="00BCF3"/>
              </a:solidFill>
              <a:hlinkClick r:id="rId3">
                <a:extLst>
                  <a:ext uri="{A12FA001-AC4F-418D-AE19-62706E023703}">
                    <ahyp:hlinkClr xmlns:ahyp="http://schemas.microsoft.com/office/drawing/2018/hyperlinkcolor" val="tx"/>
                  </a:ext>
                </a:extLst>
              </a:hlinkClick>
            </a:endParaRPr>
          </a:p>
          <a:p>
            <a:pPr marL="0" lvl="0" indent="0" algn="l" rtl="0">
              <a:lnSpc>
                <a:spcPct val="90000"/>
              </a:lnSpc>
              <a:spcBef>
                <a:spcPts val="400"/>
              </a:spcBef>
              <a:spcAft>
                <a:spcPts val="0"/>
              </a:spcAft>
              <a:buClr>
                <a:srgbClr val="0078D7"/>
              </a:buClr>
              <a:buSzPts val="1800"/>
              <a:buNone/>
            </a:pPr>
            <a:r>
              <a:rPr lang="en-US" sz="2000" u="sng">
                <a:solidFill>
                  <a:srgbClr val="0078D7"/>
                </a:solidFill>
                <a:hlinkClick r:id="rId3">
                  <a:extLst>
                    <a:ext uri="{A12FA001-AC4F-418D-AE19-62706E023703}">
                      <ahyp:hlinkClr xmlns:ahyp="http://schemas.microsoft.com/office/drawing/2018/hyperlinkcolor" val="tx"/>
                    </a:ext>
                  </a:extLst>
                </a:hlinkClick>
              </a:rPr>
              <a:t>Azure Data Engineer Associate</a:t>
            </a:r>
            <a:endParaRPr sz="2000"/>
          </a:p>
          <a:p>
            <a:pPr marL="0" lvl="0" indent="0" algn="l" rtl="0">
              <a:lnSpc>
                <a:spcPct val="90000"/>
              </a:lnSpc>
              <a:spcBef>
                <a:spcPts val="400"/>
              </a:spcBef>
              <a:spcAft>
                <a:spcPts val="0"/>
              </a:spcAft>
              <a:buClr>
                <a:schemeClr val="dk1"/>
              </a:buClr>
              <a:buSzPts val="1800"/>
              <a:buNone/>
            </a:pPr>
            <a:r>
              <a:rPr lang="en-US" sz="2000" u="sng">
                <a:solidFill>
                  <a:schemeClr val="hlink"/>
                </a:solidFill>
                <a:hlinkClick r:id="rId4"/>
              </a:rPr>
              <a:t>Azure Data Scientist Associate</a:t>
            </a:r>
            <a:endParaRPr sz="2000"/>
          </a:p>
          <a:p>
            <a:pPr marL="0" lvl="0" indent="0" algn="l" rtl="0">
              <a:lnSpc>
                <a:spcPct val="90000"/>
              </a:lnSpc>
              <a:spcBef>
                <a:spcPts val="400"/>
              </a:spcBef>
              <a:spcAft>
                <a:spcPts val="0"/>
              </a:spcAft>
              <a:buClr>
                <a:schemeClr val="dk1"/>
              </a:buClr>
              <a:buSzPts val="1800"/>
              <a:buNone/>
            </a:pPr>
            <a:r>
              <a:rPr lang="en-US" sz="2000" u="sng">
                <a:solidFill>
                  <a:schemeClr val="hlink"/>
                </a:solidFill>
                <a:hlinkClick r:id="rId5"/>
              </a:rPr>
              <a:t>Azure Developer Associate</a:t>
            </a:r>
            <a:endParaRPr sz="2000"/>
          </a:p>
          <a:p>
            <a:pPr marL="0" lvl="0" indent="0" algn="l" rtl="0">
              <a:lnSpc>
                <a:spcPct val="90000"/>
              </a:lnSpc>
              <a:spcBef>
                <a:spcPts val="520"/>
              </a:spcBef>
              <a:spcAft>
                <a:spcPts val="0"/>
              </a:spcAft>
              <a:buClr>
                <a:schemeClr val="dk1"/>
              </a:buClr>
              <a:buSzPts val="2340"/>
              <a:buNone/>
            </a:pPr>
            <a:endParaRPr sz="2600">
              <a:solidFill>
                <a:srgbClr val="00BCF3"/>
              </a:solidFill>
            </a:endParaRPr>
          </a:p>
          <a:p>
            <a:pPr marL="0" lvl="0" indent="0" algn="l" rtl="0">
              <a:lnSpc>
                <a:spcPct val="90000"/>
              </a:lnSpc>
              <a:spcBef>
                <a:spcPts val="520"/>
              </a:spcBef>
              <a:spcAft>
                <a:spcPts val="0"/>
              </a:spcAft>
              <a:buClr>
                <a:srgbClr val="00BCF3"/>
              </a:buClr>
              <a:buSzPts val="2340"/>
              <a:buNone/>
            </a:pPr>
            <a:r>
              <a:rPr lang="en-US" sz="2600" dirty="0">
                <a:solidFill>
                  <a:srgbClr val="00BCF3"/>
                </a:solidFill>
              </a:rPr>
              <a:t>Azure:</a:t>
            </a:r>
            <a:endParaRPr dirty="0"/>
          </a:p>
          <a:p>
            <a:pPr marL="0" lvl="0" indent="0" algn="l" rtl="0">
              <a:lnSpc>
                <a:spcPct val="90000"/>
              </a:lnSpc>
              <a:spcBef>
                <a:spcPts val="400"/>
              </a:spcBef>
              <a:spcAft>
                <a:spcPts val="0"/>
              </a:spcAft>
              <a:buClr>
                <a:schemeClr val="dk1"/>
              </a:buClr>
              <a:buSzPts val="1800"/>
              <a:buNone/>
            </a:pPr>
            <a:r>
              <a:rPr lang="en-US" sz="2000" u="sng">
                <a:solidFill>
                  <a:schemeClr val="hlink"/>
                </a:solidFill>
                <a:hlinkClick r:id="rId6"/>
              </a:rPr>
              <a:t>Azure Fundamentals</a:t>
            </a:r>
            <a:endParaRPr sz="2000"/>
          </a:p>
          <a:p>
            <a:pPr marL="0" lvl="0" indent="0" algn="l" rtl="0">
              <a:lnSpc>
                <a:spcPct val="90000"/>
              </a:lnSpc>
              <a:spcBef>
                <a:spcPts val="400"/>
              </a:spcBef>
              <a:spcAft>
                <a:spcPts val="0"/>
              </a:spcAft>
              <a:buClr>
                <a:schemeClr val="dk1"/>
              </a:buClr>
              <a:buSzPts val="1800"/>
              <a:buNone/>
            </a:pPr>
            <a:r>
              <a:rPr lang="en-US" sz="2000" u="sng">
                <a:solidFill>
                  <a:schemeClr val="hlink"/>
                </a:solidFill>
                <a:hlinkClick r:id="rId7"/>
              </a:rPr>
              <a:t>Azure AI Engineer Associate</a:t>
            </a:r>
            <a:endParaRPr sz="2000"/>
          </a:p>
        </p:txBody>
      </p:sp>
      <p:sp>
        <p:nvSpPr>
          <p:cNvPr id="785" name="Google Shape;785;p52"/>
          <p:cNvSpPr>
            <a:spLocks noGrp="1"/>
          </p:cNvSpPr>
          <p:nvPr>
            <p:ph type="pic" idx="2"/>
          </p:nvPr>
        </p:nvSpPr>
        <p:spPr>
          <a:xfrm>
            <a:off x="5334000" y="0"/>
            <a:ext cx="6858000" cy="6858000"/>
          </a:xfrm>
          <a:prstGeom prst="rect">
            <a:avLst/>
          </a:prstGeom>
          <a:blipFill rotWithShape="1">
            <a:blip r:embed="rId8">
              <a:alphaModFix/>
            </a:blip>
            <a:stretch>
              <a:fillRect/>
            </a:stretch>
          </a:blipFill>
          <a:ln>
            <a:noFill/>
          </a:ln>
        </p:spPr>
        <p:txBody>
          <a:bodyPr spcFirstLastPara="1" wrap="square" lIns="0" tIns="2103100" rIns="0" bIns="91425" anchor="t" anchorCtr="0">
            <a:noAutofit/>
          </a:bodyPr>
          <a:lstStyle/>
          <a:p>
            <a:pPr marL="0" lvl="0" indent="0" algn="ctr" rtl="0">
              <a:spcBef>
                <a:spcPts val="320"/>
              </a:spcBef>
              <a:spcAft>
                <a:spcPts val="0"/>
              </a:spcAft>
              <a:buNone/>
            </a:pPr>
            <a:endParaRPr/>
          </a:p>
        </p:txBody>
      </p:sp>
      <p:sp>
        <p:nvSpPr>
          <p:cNvPr id="786" name="Google Shape;786;p52"/>
          <p:cNvSpPr txBox="1">
            <a:spLocks noGrp="1"/>
          </p:cNvSpPr>
          <p:nvPr>
            <p:ph type="title"/>
          </p:nvPr>
        </p:nvSpPr>
        <p:spPr>
          <a:xfrm>
            <a:off x="239920" y="768578"/>
            <a:ext cx="5094000" cy="656700"/>
          </a:xfrm>
          <a:prstGeom prst="rect">
            <a:avLst/>
          </a:prstGeom>
          <a:noFill/>
          <a:ln>
            <a:noFill/>
          </a:ln>
        </p:spPr>
        <p:txBody>
          <a:bodyPr spcFirstLastPara="1" wrap="square" lIns="146300" tIns="91425" rIns="146300" bIns="91425" anchor="b"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sz="4500" b="1" dirty="0" err="1">
                <a:solidFill>
                  <a:srgbClr val="0078D7"/>
                </a:solidFill>
              </a:rPr>
              <a:t>Certificados</a:t>
            </a:r>
            <a:r>
              <a:rPr lang="en-US" sz="4500" b="1" dirty="0">
                <a:solidFill>
                  <a:srgbClr val="0078D7"/>
                </a:solidFill>
              </a:rPr>
              <a:t> Microsoft</a:t>
            </a:r>
            <a:endParaRPr dirty="0"/>
          </a:p>
        </p:txBody>
      </p:sp>
      <p:pic>
        <p:nvPicPr>
          <p:cNvPr id="787" name="Google Shape;787;p52" descr="A screen shot of a computer&#10;&#10;Description automatically generated"/>
          <p:cNvPicPr preferRelativeResize="0"/>
          <p:nvPr/>
        </p:nvPicPr>
        <p:blipFill rotWithShape="1">
          <a:blip r:embed="rId9">
            <a:alphaModFix/>
          </a:blip>
          <a:srcRect/>
          <a:stretch/>
        </p:blipFill>
        <p:spPr>
          <a:xfrm>
            <a:off x="6800193" y="0"/>
            <a:ext cx="6858000" cy="6858000"/>
          </a:xfrm>
          <a:prstGeom prst="rect">
            <a:avLst/>
          </a:prstGeom>
          <a:noFill/>
          <a:ln>
            <a:noFill/>
          </a:ln>
        </p:spPr>
      </p:pic>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53"/>
          <p:cNvSpPr/>
          <p:nvPr/>
        </p:nvSpPr>
        <p:spPr>
          <a:xfrm>
            <a:off x="3246412" y="5670120"/>
            <a:ext cx="5449569"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u="sng" dirty="0">
                <a:solidFill>
                  <a:srgbClr val="007BD3"/>
                </a:solidFill>
                <a:latin typeface="Quattrocento Sans"/>
                <a:ea typeface="Quattrocento Sans"/>
                <a:cs typeface="Quattrocento Sans"/>
                <a:sym typeface="Quattrocento Sans"/>
              </a:rPr>
              <a:t>developer.microsoft.com/reactor</a:t>
            </a:r>
            <a:r>
              <a:rPr lang="en-US" sz="2800" dirty="0">
                <a:solidFill>
                  <a:srgbClr val="007BD3"/>
                </a:solidFill>
                <a:latin typeface="Quattrocento Sans"/>
                <a:ea typeface="Quattrocento Sans"/>
                <a:cs typeface="Quattrocento Sans"/>
                <a:sym typeface="Quattrocento Sans"/>
              </a:rPr>
              <a:t>/</a:t>
            </a:r>
            <a:endParaRPr dirty="0"/>
          </a:p>
          <a:p>
            <a:pPr marL="0" marR="0" lvl="0" indent="0" algn="ctr" rtl="0">
              <a:spcBef>
                <a:spcPts val="0"/>
              </a:spcBef>
              <a:spcAft>
                <a:spcPts val="0"/>
              </a:spcAft>
              <a:buNone/>
            </a:pPr>
            <a:r>
              <a:rPr lang="en-US" sz="2800" dirty="0">
                <a:solidFill>
                  <a:srgbClr val="007BD3"/>
                </a:solidFill>
                <a:latin typeface="Quattrocento Sans"/>
                <a:ea typeface="Quattrocento Sans"/>
                <a:cs typeface="Quattrocento Sans"/>
                <a:sym typeface="Quattrocento Sans"/>
              </a:rPr>
              <a:t>@MSFTReactor no Twitter</a:t>
            </a:r>
            <a:endParaRPr dirty="0"/>
          </a:p>
        </p:txBody>
      </p:sp>
      <p:pic>
        <p:nvPicPr>
          <p:cNvPr id="797" name="Google Shape;797;p53"/>
          <p:cNvPicPr preferRelativeResize="0"/>
          <p:nvPr/>
        </p:nvPicPr>
        <p:blipFill rotWithShape="1">
          <a:blip r:embed="rId3">
            <a:alphaModFix/>
          </a:blip>
          <a:srcRect/>
          <a:stretch/>
        </p:blipFill>
        <p:spPr>
          <a:xfrm>
            <a:off x="3894342" y="3087504"/>
            <a:ext cx="4153711" cy="2344262"/>
          </a:xfrm>
          <a:prstGeom prst="rect">
            <a:avLst/>
          </a:prstGeom>
          <a:noFill/>
          <a:ln>
            <a:noFill/>
          </a:ln>
        </p:spPr>
      </p:pic>
      <p:pic>
        <p:nvPicPr>
          <p:cNvPr id="798" name="Google Shape;798;p53"/>
          <p:cNvPicPr preferRelativeResize="0"/>
          <p:nvPr/>
        </p:nvPicPr>
        <p:blipFill rotWithShape="1">
          <a:blip r:embed="rId4">
            <a:alphaModFix/>
          </a:blip>
          <a:srcRect/>
          <a:stretch/>
        </p:blipFill>
        <p:spPr>
          <a:xfrm>
            <a:off x="441994" y="3007868"/>
            <a:ext cx="3357909" cy="2527207"/>
          </a:xfrm>
          <a:prstGeom prst="rect">
            <a:avLst/>
          </a:prstGeom>
          <a:noFill/>
          <a:ln>
            <a:noFill/>
          </a:ln>
        </p:spPr>
      </p:pic>
      <p:pic>
        <p:nvPicPr>
          <p:cNvPr id="799" name="Google Shape;799;p53"/>
          <p:cNvPicPr preferRelativeResize="0"/>
          <p:nvPr/>
        </p:nvPicPr>
        <p:blipFill rotWithShape="1">
          <a:blip r:embed="rId5">
            <a:alphaModFix/>
          </a:blip>
          <a:srcRect/>
          <a:stretch/>
        </p:blipFill>
        <p:spPr>
          <a:xfrm>
            <a:off x="8250213" y="3087504"/>
            <a:ext cx="3516392" cy="2344262"/>
          </a:xfrm>
          <a:prstGeom prst="rect">
            <a:avLst/>
          </a:prstGeom>
          <a:noFill/>
          <a:ln>
            <a:noFill/>
          </a:ln>
        </p:spPr>
      </p:pic>
      <p:pic>
        <p:nvPicPr>
          <p:cNvPr id="800" name="Google Shape;800;p53"/>
          <p:cNvPicPr preferRelativeResize="0"/>
          <p:nvPr/>
        </p:nvPicPr>
        <p:blipFill rotWithShape="1">
          <a:blip r:embed="rId6">
            <a:alphaModFix/>
          </a:blip>
          <a:srcRect/>
          <a:stretch/>
        </p:blipFill>
        <p:spPr>
          <a:xfrm>
            <a:off x="2977161" y="240815"/>
            <a:ext cx="6237677" cy="2846689"/>
          </a:xfrm>
          <a:prstGeom prst="rect">
            <a:avLst/>
          </a:prstGeom>
          <a:noFill/>
          <a:ln>
            <a:noFill/>
          </a:ln>
        </p:spPr>
      </p:pic>
      <p:sp>
        <p:nvSpPr>
          <p:cNvPr id="801" name="Google Shape;801;p53"/>
          <p:cNvSpPr/>
          <p:nvPr/>
        </p:nvSpPr>
        <p:spPr>
          <a:xfrm>
            <a:off x="10863943" y="6237514"/>
            <a:ext cx="1328057" cy="620486"/>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l" rtl="0">
              <a:spcBef>
                <a:spcPts val="0"/>
              </a:spcBef>
              <a:spcAft>
                <a:spcPts val="0"/>
              </a:spcAft>
              <a:buNone/>
            </a:pPr>
            <a:endParaRPr sz="2000">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248" name="Google Shape;248;p5"/>
          <p:cNvPicPr preferRelativeResize="0"/>
          <p:nvPr/>
        </p:nvPicPr>
        <p:blipFill rotWithShape="1">
          <a:blip r:embed="rId3">
            <a:alphaModFix/>
          </a:blip>
          <a:srcRect/>
          <a:stretch/>
        </p:blipFill>
        <p:spPr>
          <a:xfrm>
            <a:off x="1779064" y="1191387"/>
            <a:ext cx="8633872" cy="4149538"/>
          </a:xfrm>
          <a:prstGeom prst="rect">
            <a:avLst/>
          </a:prstGeom>
          <a:noFill/>
          <a:ln>
            <a:noFill/>
          </a:ln>
        </p:spPr>
      </p:pic>
      <p:sp>
        <p:nvSpPr>
          <p:cNvPr id="249" name="Google Shape;249;p5"/>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Mapa</a:t>
            </a:r>
            <a:endParaRP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6"/>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Agenda de Hoje</a:t>
            </a:r>
            <a:endParaRPr/>
          </a:p>
        </p:txBody>
      </p:sp>
      <p:sp>
        <p:nvSpPr>
          <p:cNvPr id="255" name="Google Shape;255;p6"/>
          <p:cNvSpPr/>
          <p:nvPr/>
        </p:nvSpPr>
        <p:spPr>
          <a:xfrm>
            <a:off x="1188720" y="1463040"/>
            <a:ext cx="4425002" cy="73152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None/>
            </a:pPr>
            <a:r>
              <a:rPr lang="en-US" sz="2000">
                <a:solidFill>
                  <a:srgbClr val="5F5F5F"/>
                </a:solidFill>
                <a:latin typeface="Quattrocento Sans"/>
                <a:ea typeface="Quattrocento Sans"/>
                <a:cs typeface="Quattrocento Sans"/>
                <a:sym typeface="Quattrocento Sans"/>
              </a:rPr>
              <a:t>Introdução à Ciência de Dados</a:t>
            </a:r>
            <a:endParaRPr/>
          </a:p>
        </p:txBody>
      </p:sp>
      <p:sp>
        <p:nvSpPr>
          <p:cNvPr id="256" name="Google Shape;256;p6"/>
          <p:cNvSpPr/>
          <p:nvPr/>
        </p:nvSpPr>
        <p:spPr>
          <a:xfrm>
            <a:off x="1188720" y="2269864"/>
            <a:ext cx="4425002" cy="731520"/>
          </a:xfrm>
          <a:prstGeom prst="rect">
            <a:avLst/>
          </a:prstGeom>
          <a:noFill/>
          <a:ln>
            <a:noFill/>
          </a:ln>
        </p:spPr>
        <p:txBody>
          <a:bodyPr spcFirstLastPara="1" wrap="square" lIns="274300" tIns="91425" rIns="274300" bIns="91425" anchor="ctr" anchorCtr="0">
            <a:noAutofit/>
          </a:bodyPr>
          <a:lstStyle/>
          <a:p>
            <a:pPr marL="0" marR="0" lvl="0" indent="0" algn="l" rtl="0">
              <a:spcBef>
                <a:spcPts val="0"/>
              </a:spcBef>
              <a:spcAft>
                <a:spcPts val="0"/>
              </a:spcAft>
              <a:buNone/>
            </a:pPr>
            <a:r>
              <a:rPr lang="en-US" sz="2000">
                <a:solidFill>
                  <a:srgbClr val="5F5F5F"/>
                </a:solidFill>
                <a:latin typeface="Quattrocento Sans"/>
                <a:ea typeface="Quattrocento Sans"/>
                <a:cs typeface="Quattrocento Sans"/>
                <a:sym typeface="Quattrocento Sans"/>
              </a:rPr>
              <a:t>Limpando e Manipulando Dados</a:t>
            </a:r>
            <a:endParaRPr/>
          </a:p>
        </p:txBody>
      </p:sp>
      <p:sp>
        <p:nvSpPr>
          <p:cNvPr id="257" name="Google Shape;257;p6"/>
          <p:cNvSpPr/>
          <p:nvPr/>
        </p:nvSpPr>
        <p:spPr>
          <a:xfrm>
            <a:off x="1188725" y="3001375"/>
            <a:ext cx="4672800" cy="731400"/>
          </a:xfrm>
          <a:prstGeom prst="rect">
            <a:avLst/>
          </a:prstGeom>
          <a:noFill/>
          <a:ln>
            <a:noFill/>
          </a:ln>
        </p:spPr>
        <p:txBody>
          <a:bodyPr spcFirstLastPara="1" wrap="square" lIns="274300" tIns="91425" rIns="274300" bIns="91425" anchor="ctr" anchorCtr="0">
            <a:noAutofit/>
          </a:bodyPr>
          <a:lstStyle/>
          <a:p>
            <a:pPr marL="0" lvl="0" indent="0" algn="l" rtl="0">
              <a:spcBef>
                <a:spcPts val="0"/>
              </a:spcBef>
              <a:spcAft>
                <a:spcPts val="0"/>
              </a:spcAft>
              <a:buNone/>
            </a:pPr>
            <a:r>
              <a:rPr lang="en-US" sz="2000">
                <a:solidFill>
                  <a:srgbClr val="5F5F5F"/>
                </a:solidFill>
                <a:latin typeface="Quattrocento Sans"/>
                <a:ea typeface="Quattrocento Sans"/>
                <a:cs typeface="Quattrocento Sans"/>
                <a:sym typeface="Quattrocento Sans"/>
              </a:rPr>
              <a:t>Intervalo</a:t>
            </a:r>
            <a:endParaRPr/>
          </a:p>
        </p:txBody>
      </p:sp>
      <p:sp>
        <p:nvSpPr>
          <p:cNvPr id="258" name="Google Shape;258;p6"/>
          <p:cNvSpPr/>
          <p:nvPr/>
        </p:nvSpPr>
        <p:spPr>
          <a:xfrm>
            <a:off x="1188725" y="3789175"/>
            <a:ext cx="4731900" cy="731400"/>
          </a:xfrm>
          <a:prstGeom prst="rect">
            <a:avLst/>
          </a:prstGeom>
          <a:noFill/>
          <a:ln>
            <a:noFill/>
          </a:ln>
        </p:spPr>
        <p:txBody>
          <a:bodyPr spcFirstLastPara="1" wrap="square" lIns="274300" tIns="91425" rIns="274300" bIns="91425" anchor="ctr" anchorCtr="0">
            <a:noAutofit/>
          </a:bodyPr>
          <a:lstStyle/>
          <a:p>
            <a:pPr marL="0" lvl="0" indent="0" algn="l" rtl="0">
              <a:spcBef>
                <a:spcPts val="0"/>
              </a:spcBef>
              <a:spcAft>
                <a:spcPts val="0"/>
              </a:spcAft>
              <a:buNone/>
            </a:pPr>
            <a:r>
              <a:rPr lang="en-US" sz="2000">
                <a:solidFill>
                  <a:srgbClr val="5F5F5F"/>
                </a:solidFill>
                <a:latin typeface="Quattrocento Sans"/>
                <a:ea typeface="Quattrocento Sans"/>
                <a:cs typeface="Quattrocento Sans"/>
                <a:sym typeface="Quattrocento Sans"/>
              </a:rPr>
              <a:t>Modelos de Aprendizado de Máquina</a:t>
            </a:r>
            <a:endParaRPr/>
          </a:p>
        </p:txBody>
      </p:sp>
      <p:sp>
        <p:nvSpPr>
          <p:cNvPr id="259" name="Google Shape;259;p6"/>
          <p:cNvSpPr/>
          <p:nvPr/>
        </p:nvSpPr>
        <p:spPr>
          <a:xfrm>
            <a:off x="1188720" y="4520696"/>
            <a:ext cx="4425002" cy="731520"/>
          </a:xfrm>
          <a:prstGeom prst="rect">
            <a:avLst/>
          </a:prstGeom>
          <a:noFill/>
          <a:ln>
            <a:noFill/>
          </a:ln>
        </p:spPr>
        <p:txBody>
          <a:bodyPr spcFirstLastPara="1" wrap="square" lIns="274300" tIns="91425" rIns="274300" bIns="91425" anchor="ctr" anchorCtr="0">
            <a:noAutofit/>
          </a:bodyPr>
          <a:lstStyle/>
          <a:p>
            <a:pPr marL="0" marR="0" lvl="0" indent="0" algn="l" rtl="0">
              <a:lnSpc>
                <a:spcPct val="100000"/>
              </a:lnSpc>
              <a:spcBef>
                <a:spcPts val="0"/>
              </a:spcBef>
              <a:spcAft>
                <a:spcPts val="0"/>
              </a:spcAft>
              <a:buClr>
                <a:srgbClr val="5F5F5F"/>
              </a:buClr>
              <a:buSzPts val="2000"/>
              <a:buFont typeface="Quattrocento Sans"/>
              <a:buNone/>
            </a:pPr>
            <a:r>
              <a:rPr lang="en-US" sz="2000">
                <a:solidFill>
                  <a:srgbClr val="5F5F5F"/>
                </a:solidFill>
                <a:latin typeface="Quattrocento Sans"/>
                <a:ea typeface="Quattrocento Sans"/>
                <a:cs typeface="Quattrocento Sans"/>
                <a:sym typeface="Quattrocento Sans"/>
              </a:rPr>
              <a:t>Uso de serviços na nuvem como o Azure ML Studio</a:t>
            </a:r>
            <a:endParaRP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grpSp>
        <p:nvGrpSpPr>
          <p:cNvPr id="278" name="Google Shape;278;p8"/>
          <p:cNvGrpSpPr/>
          <p:nvPr/>
        </p:nvGrpSpPr>
        <p:grpSpPr>
          <a:xfrm>
            <a:off x="459103" y="470488"/>
            <a:ext cx="1419662" cy="304784"/>
            <a:chOff x="457200" y="1643393"/>
            <a:chExt cx="4492753" cy="964540"/>
          </a:xfrm>
        </p:grpSpPr>
        <p:pic>
          <p:nvPicPr>
            <p:cNvPr id="279" name="Google Shape;279;p8"/>
            <p:cNvPicPr preferRelativeResize="0"/>
            <p:nvPr/>
          </p:nvPicPr>
          <p:blipFill rotWithShape="1">
            <a:blip r:embed="rId3">
              <a:alphaModFix/>
            </a:blip>
            <a:srcRect/>
            <a:stretch/>
          </p:blipFill>
          <p:spPr>
            <a:xfrm>
              <a:off x="457200" y="1643393"/>
              <a:ext cx="964540" cy="964540"/>
            </a:xfrm>
            <a:prstGeom prst="rect">
              <a:avLst/>
            </a:prstGeom>
            <a:noFill/>
            <a:ln>
              <a:noFill/>
            </a:ln>
          </p:spPr>
        </p:pic>
        <p:sp>
          <p:nvSpPr>
            <p:cNvPr id="280" name="Google Shape;280;p8"/>
            <p:cNvSpPr/>
            <p:nvPr/>
          </p:nvSpPr>
          <p:spPr>
            <a:xfrm>
              <a:off x="1703514" y="1792710"/>
              <a:ext cx="3246439" cy="635329"/>
            </a:xfrm>
            <a:custGeom>
              <a:avLst/>
              <a:gdLst/>
              <a:ahLst/>
              <a:cxnLst/>
              <a:rect l="l" t="t" r="r" b="b"/>
              <a:pathLst>
                <a:path w="1139" h="220" extrusionOk="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spcFirstLastPara="1" wrap="square" lIns="89625" tIns="44800" rIns="89625" bIns="44800" anchor="t" anchorCtr="0">
              <a:noAutofit/>
            </a:bodyPr>
            <a:lstStyle/>
            <a:p>
              <a:pPr marL="0" marR="0" lvl="0" indent="0" algn="l" rtl="0">
                <a:spcBef>
                  <a:spcPts val="0"/>
                </a:spcBef>
                <a:spcAft>
                  <a:spcPts val="0"/>
                </a:spcAft>
                <a:buNone/>
              </a:pPr>
              <a:endParaRPr sz="1729">
                <a:solidFill>
                  <a:schemeClr val="lt1"/>
                </a:solidFill>
                <a:latin typeface="Quattrocento Sans"/>
                <a:ea typeface="Quattrocento Sans"/>
                <a:cs typeface="Quattrocento Sans"/>
                <a:sym typeface="Quattrocento Sans"/>
              </a:endParaRPr>
            </a:p>
          </p:txBody>
        </p:sp>
      </p:grpSp>
      <p:pic>
        <p:nvPicPr>
          <p:cNvPr id="281" name="Google Shape;281;p8"/>
          <p:cNvPicPr preferRelativeResize="0"/>
          <p:nvPr/>
        </p:nvPicPr>
        <p:blipFill rotWithShape="1">
          <a:blip r:embed="rId4">
            <a:alphaModFix/>
          </a:blip>
          <a:srcRect/>
          <a:stretch/>
        </p:blipFill>
        <p:spPr>
          <a:xfrm>
            <a:off x="1" y="487"/>
            <a:ext cx="12235475" cy="685702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9"/>
          <p:cNvSpPr txBox="1">
            <a:spLocks noGrp="1"/>
          </p:cNvSpPr>
          <p:nvPr>
            <p:ph type="title"/>
          </p:nvPr>
        </p:nvSpPr>
        <p:spPr>
          <a:xfrm>
            <a:off x="269240" y="289512"/>
            <a:ext cx="11655840" cy="732464"/>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t>O que é ciência de dados?</a:t>
            </a:r>
            <a:endParaRPr/>
          </a:p>
        </p:txBody>
      </p:sp>
      <p:grpSp>
        <p:nvGrpSpPr>
          <p:cNvPr id="291" name="Google Shape;291;p9"/>
          <p:cNvGrpSpPr/>
          <p:nvPr/>
        </p:nvGrpSpPr>
        <p:grpSpPr>
          <a:xfrm>
            <a:off x="3518005" y="1156079"/>
            <a:ext cx="5155989" cy="4804045"/>
            <a:chOff x="3518005" y="1156079"/>
            <a:chExt cx="5155989" cy="4804045"/>
          </a:xfrm>
        </p:grpSpPr>
        <p:grpSp>
          <p:nvGrpSpPr>
            <p:cNvPr id="292" name="Google Shape;292;p9"/>
            <p:cNvGrpSpPr/>
            <p:nvPr/>
          </p:nvGrpSpPr>
          <p:grpSpPr>
            <a:xfrm>
              <a:off x="3518005" y="1156079"/>
              <a:ext cx="5155989" cy="4804045"/>
              <a:chOff x="5780766" y="1228552"/>
              <a:chExt cx="5155989" cy="4804045"/>
            </a:xfrm>
          </p:grpSpPr>
          <p:sp>
            <p:nvSpPr>
              <p:cNvPr id="293" name="Google Shape;293;p9"/>
              <p:cNvSpPr/>
              <p:nvPr/>
            </p:nvSpPr>
            <p:spPr>
              <a:xfrm>
                <a:off x="6762748" y="1228552"/>
                <a:ext cx="3202728" cy="3176491"/>
              </a:xfrm>
              <a:prstGeom prst="ellipse">
                <a:avLst/>
              </a:prstGeom>
              <a:solidFill>
                <a:srgbClr val="062060">
                  <a:alpha val="9294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294" name="Google Shape;294;p9"/>
              <p:cNvSpPr/>
              <p:nvPr/>
            </p:nvSpPr>
            <p:spPr>
              <a:xfrm>
                <a:off x="5780766" y="2856106"/>
                <a:ext cx="3202728" cy="3176491"/>
              </a:xfrm>
              <a:prstGeom prst="ellipse">
                <a:avLst/>
              </a:prstGeom>
              <a:solidFill>
                <a:srgbClr val="00B0F0">
                  <a:alpha val="8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sp>
            <p:nvSpPr>
              <p:cNvPr id="295" name="Google Shape;295;p9"/>
              <p:cNvSpPr/>
              <p:nvPr/>
            </p:nvSpPr>
            <p:spPr>
              <a:xfrm>
                <a:off x="7734027" y="2856106"/>
                <a:ext cx="3202728" cy="3176491"/>
              </a:xfrm>
              <a:prstGeom prst="ellipse">
                <a:avLst/>
              </a:prstGeom>
              <a:solidFill>
                <a:srgbClr val="0070C0">
                  <a:alpha val="88627"/>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Quattrocento Sans"/>
                  <a:ea typeface="Quattrocento Sans"/>
                  <a:cs typeface="Quattrocento Sans"/>
                  <a:sym typeface="Quattrocento Sans"/>
                </a:endParaRPr>
              </a:p>
            </p:txBody>
          </p:sp>
        </p:grpSp>
        <p:sp>
          <p:nvSpPr>
            <p:cNvPr id="296" name="Google Shape;296;p9"/>
            <p:cNvSpPr txBox="1"/>
            <p:nvPr/>
          </p:nvSpPr>
          <p:spPr>
            <a:xfrm>
              <a:off x="5050886" y="1527552"/>
              <a:ext cx="2128874"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a:solidFill>
                    <a:schemeClr val="lt1"/>
                  </a:solidFill>
                  <a:latin typeface="Quattrocento Sans"/>
                  <a:ea typeface="Quattrocento Sans"/>
                  <a:cs typeface="Quattrocento Sans"/>
                  <a:sym typeface="Quattrocento Sans"/>
                </a:rPr>
                <a:t>Experiência de Domínio</a:t>
              </a:r>
              <a:endParaRPr/>
            </a:p>
          </p:txBody>
        </p:sp>
        <p:sp>
          <p:nvSpPr>
            <p:cNvPr id="297" name="Google Shape;297;p9"/>
            <p:cNvSpPr txBox="1"/>
            <p:nvPr/>
          </p:nvSpPr>
          <p:spPr>
            <a:xfrm rot="-3119958">
              <a:off x="6436940" y="4461023"/>
              <a:ext cx="2140330"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FFFF"/>
                  </a:solidFill>
                  <a:latin typeface="Quattrocento Sans"/>
                  <a:ea typeface="Quattrocento Sans"/>
                  <a:cs typeface="Quattrocento Sans"/>
                  <a:sym typeface="Quattrocento Sans"/>
                </a:rPr>
                <a:t>Codificação</a:t>
              </a:r>
              <a:endParaRPr/>
            </a:p>
          </p:txBody>
        </p:sp>
        <p:sp>
          <p:nvSpPr>
            <p:cNvPr id="298" name="Google Shape;298;p9"/>
            <p:cNvSpPr txBox="1"/>
            <p:nvPr/>
          </p:nvSpPr>
          <p:spPr>
            <a:xfrm rot="2926117">
              <a:off x="3497282" y="4492797"/>
              <a:ext cx="1813833" cy="52320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a:solidFill>
                    <a:srgbClr val="FFFFFF"/>
                  </a:solidFill>
                  <a:latin typeface="Quattrocento Sans"/>
                  <a:ea typeface="Quattrocento Sans"/>
                  <a:cs typeface="Quattrocento Sans"/>
                  <a:sym typeface="Quattrocento Sans"/>
                </a:rPr>
                <a:t>Estatística</a:t>
              </a:r>
              <a:endParaRPr sz="1800">
                <a:solidFill>
                  <a:srgbClr val="FFFFFF"/>
                </a:solidFill>
                <a:latin typeface="Quattrocento Sans"/>
                <a:ea typeface="Quattrocento Sans"/>
                <a:cs typeface="Quattrocento Sans"/>
                <a:sym typeface="Quattrocento Sans"/>
              </a:endParaRPr>
            </a:p>
          </p:txBody>
        </p:sp>
        <p:sp>
          <p:nvSpPr>
            <p:cNvPr id="299" name="Google Shape;299;p9"/>
            <p:cNvSpPr txBox="1"/>
            <p:nvPr/>
          </p:nvSpPr>
          <p:spPr>
            <a:xfrm>
              <a:off x="5668462" y="3463952"/>
              <a:ext cx="1005879"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rgbClr val="FFFFFF"/>
                  </a:solidFill>
                  <a:latin typeface="Quattrocento Sans"/>
                  <a:ea typeface="Quattrocento Sans"/>
                  <a:cs typeface="Quattrocento Sans"/>
                  <a:sym typeface="Quattrocento Sans"/>
                </a:rPr>
                <a:t>Ciência</a:t>
              </a:r>
              <a:endParaRPr sz="1800">
                <a:solidFill>
                  <a:srgbClr val="FFFFFF"/>
                </a:solidFill>
                <a:latin typeface="Quattrocento Sans"/>
                <a:ea typeface="Quattrocento Sans"/>
                <a:cs typeface="Quattrocento Sans"/>
                <a:sym typeface="Quattrocento Sans"/>
              </a:endParaRPr>
            </a:p>
            <a:p>
              <a:pPr marL="0" marR="0" lvl="0" indent="0" algn="ctr" rtl="0">
                <a:spcBef>
                  <a:spcPts val="0"/>
                </a:spcBef>
                <a:spcAft>
                  <a:spcPts val="0"/>
                </a:spcAft>
                <a:buNone/>
              </a:pPr>
              <a:r>
                <a:rPr lang="en-US" sz="1800">
                  <a:solidFill>
                    <a:srgbClr val="FFFFFF"/>
                  </a:solidFill>
                  <a:latin typeface="Quattrocento Sans"/>
                  <a:ea typeface="Quattrocento Sans"/>
                  <a:cs typeface="Quattrocento Sans"/>
                  <a:sym typeface="Quattrocento Sans"/>
                </a:rPr>
                <a:t>Dados</a:t>
              </a:r>
              <a:endParaRPr sz="1800">
                <a:solidFill>
                  <a:srgbClr val="FFFFFF"/>
                </a:solidFill>
                <a:latin typeface="Quattrocento Sans"/>
                <a:ea typeface="Quattrocento Sans"/>
                <a:cs typeface="Quattrocento Sans"/>
                <a:sym typeface="Quattrocento Sans"/>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g93908d33d4_0_0"/>
          <p:cNvSpPr txBox="1">
            <a:spLocks noGrp="1"/>
          </p:cNvSpPr>
          <p:nvPr>
            <p:ph type="title"/>
          </p:nvPr>
        </p:nvSpPr>
        <p:spPr>
          <a:xfrm>
            <a:off x="269240" y="289512"/>
            <a:ext cx="11655900" cy="732600"/>
          </a:xfrm>
          <a:prstGeom prst="rect">
            <a:avLst/>
          </a:prstGeom>
          <a:noFill/>
          <a:ln>
            <a:noFill/>
          </a:ln>
        </p:spPr>
        <p:txBody>
          <a:bodyPr spcFirstLastPara="1" wrap="square" lIns="146300" tIns="91425" rIns="146300" bIns="91425" anchor="t" anchorCtr="0">
            <a:noAutofit/>
          </a:bodyPr>
          <a:lstStyle/>
          <a:p>
            <a:pPr marL="0" lvl="0" indent="0" algn="l" rtl="0">
              <a:lnSpc>
                <a:spcPct val="90000"/>
              </a:lnSpc>
              <a:spcBef>
                <a:spcPts val="0"/>
              </a:spcBef>
              <a:spcAft>
                <a:spcPts val="0"/>
              </a:spcAft>
              <a:buClr>
                <a:srgbClr val="0078D7"/>
              </a:buClr>
              <a:buSzPts val="4500"/>
              <a:buFont typeface="Quattrocento Sans"/>
              <a:buNone/>
            </a:pPr>
            <a:r>
              <a:rPr lang="en-US">
                <a:latin typeface="Quattrocento Sans"/>
                <a:ea typeface="Quattrocento Sans"/>
                <a:cs typeface="Quattrocento Sans"/>
                <a:sym typeface="Quattrocento Sans"/>
              </a:rPr>
              <a:t>Ciência de Dados: O Processo</a:t>
            </a:r>
            <a:endParaRPr/>
          </a:p>
        </p:txBody>
      </p:sp>
      <p:sp>
        <p:nvSpPr>
          <p:cNvPr id="309" name="Google Shape;309;g93908d33d4_0_0"/>
          <p:cNvSpPr txBox="1"/>
          <p:nvPr/>
        </p:nvSpPr>
        <p:spPr>
          <a:xfrm>
            <a:off x="5194274" y="2043786"/>
            <a:ext cx="2006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Quattrocento Sans"/>
                <a:ea typeface="Quattrocento Sans"/>
                <a:cs typeface="Quattrocento Sans"/>
                <a:sym typeface="Quattrocento Sans"/>
              </a:rPr>
              <a:t>Domain Expertise</a:t>
            </a:r>
            <a:endParaRPr/>
          </a:p>
        </p:txBody>
      </p:sp>
      <p:sp>
        <p:nvSpPr>
          <p:cNvPr id="310" name="Google Shape;310;g93908d33d4_0_0"/>
          <p:cNvSpPr txBox="1"/>
          <p:nvPr/>
        </p:nvSpPr>
        <p:spPr>
          <a:xfrm rot="-3120067">
            <a:off x="6207567" y="4703320"/>
            <a:ext cx="2932529" cy="369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FFFF"/>
                </a:solidFill>
                <a:latin typeface="Quattrocento Sans"/>
                <a:ea typeface="Quattrocento Sans"/>
                <a:cs typeface="Quattrocento Sans"/>
                <a:sym typeface="Quattrocento Sans"/>
              </a:rPr>
              <a:t>Code/Computing Expertise</a:t>
            </a:r>
            <a:endParaRPr/>
          </a:p>
        </p:txBody>
      </p:sp>
      <p:sp>
        <p:nvSpPr>
          <p:cNvPr id="311" name="Google Shape;311;g93908d33d4_0_0"/>
          <p:cNvSpPr txBox="1"/>
          <p:nvPr/>
        </p:nvSpPr>
        <p:spPr>
          <a:xfrm rot="2926205">
            <a:off x="3672863" y="4934282"/>
            <a:ext cx="1690532" cy="3692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rgbClr val="FFFFFF"/>
                </a:solidFill>
                <a:latin typeface="Quattrocento Sans"/>
                <a:ea typeface="Quattrocento Sans"/>
                <a:cs typeface="Quattrocento Sans"/>
                <a:sym typeface="Quattrocento Sans"/>
              </a:rPr>
              <a:t>Math/Statistics</a:t>
            </a:r>
            <a:endParaRPr/>
          </a:p>
        </p:txBody>
      </p:sp>
      <p:sp>
        <p:nvSpPr>
          <p:cNvPr id="312" name="Google Shape;312;g93908d33d4_0_0"/>
          <p:cNvSpPr txBox="1"/>
          <p:nvPr/>
        </p:nvSpPr>
        <p:spPr>
          <a:xfrm>
            <a:off x="5668462" y="3698472"/>
            <a:ext cx="10059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a:solidFill>
                  <a:srgbClr val="FFFFFF"/>
                </a:solidFill>
                <a:latin typeface="Quattrocento Sans"/>
                <a:ea typeface="Quattrocento Sans"/>
                <a:cs typeface="Quattrocento Sans"/>
                <a:sym typeface="Quattrocento Sans"/>
              </a:rPr>
              <a:t>Data</a:t>
            </a:r>
            <a:endParaRPr/>
          </a:p>
          <a:p>
            <a:pPr marL="0" marR="0" lvl="0" indent="0" algn="ctr" rtl="0">
              <a:spcBef>
                <a:spcPts val="0"/>
              </a:spcBef>
              <a:spcAft>
                <a:spcPts val="0"/>
              </a:spcAft>
              <a:buNone/>
            </a:pPr>
            <a:r>
              <a:rPr lang="en-US" sz="1800">
                <a:solidFill>
                  <a:srgbClr val="FFFFFF"/>
                </a:solidFill>
                <a:latin typeface="Quattrocento Sans"/>
                <a:ea typeface="Quattrocento Sans"/>
                <a:cs typeface="Quattrocento Sans"/>
                <a:sym typeface="Quattrocento Sans"/>
              </a:rPr>
              <a:t>Science</a:t>
            </a:r>
            <a:endParaRPr/>
          </a:p>
        </p:txBody>
      </p:sp>
      <p:grpSp>
        <p:nvGrpSpPr>
          <p:cNvPr id="313" name="Google Shape;313;g93908d33d4_0_0"/>
          <p:cNvGrpSpPr/>
          <p:nvPr/>
        </p:nvGrpSpPr>
        <p:grpSpPr>
          <a:xfrm>
            <a:off x="0" y="1374721"/>
            <a:ext cx="12192000" cy="1007700"/>
            <a:chOff x="0" y="312806"/>
            <a:chExt cx="12192000" cy="1007700"/>
          </a:xfrm>
        </p:grpSpPr>
        <p:sp>
          <p:nvSpPr>
            <p:cNvPr id="314" name="Google Shape;314;g93908d33d4_0_0"/>
            <p:cNvSpPr/>
            <p:nvPr/>
          </p:nvSpPr>
          <p:spPr>
            <a:xfrm>
              <a:off x="0" y="312806"/>
              <a:ext cx="12192000" cy="1007700"/>
            </a:xfrm>
            <a:prstGeom prst="rect">
              <a:avLst/>
            </a:prstGeom>
            <a:solidFill>
              <a:srgbClr val="0070C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4800"/>
                <a:buFont typeface="Arial"/>
                <a:buNone/>
              </a:pPr>
              <a:endParaRPr sz="4800" b="0" i="1" u="none" strike="noStrike" cap="none">
                <a:solidFill>
                  <a:srgbClr val="FFFFFF"/>
                </a:solidFill>
                <a:latin typeface="Quattrocento Sans"/>
                <a:ea typeface="Quattrocento Sans"/>
                <a:cs typeface="Quattrocento Sans"/>
                <a:sym typeface="Quattrocento Sans"/>
              </a:endParaRPr>
            </a:p>
          </p:txBody>
        </p:sp>
        <p:sp>
          <p:nvSpPr>
            <p:cNvPr id="315" name="Google Shape;315;g93908d33d4_0_0"/>
            <p:cNvSpPr txBox="1"/>
            <p:nvPr/>
          </p:nvSpPr>
          <p:spPr>
            <a:xfrm>
              <a:off x="783667" y="400261"/>
              <a:ext cx="10768200" cy="8328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2400">
                  <a:solidFill>
                    <a:schemeClr val="lt1"/>
                  </a:solidFill>
                  <a:latin typeface="Quattrocento Sans"/>
                  <a:ea typeface="Quattrocento Sans"/>
                  <a:cs typeface="Quattrocento Sans"/>
                  <a:sym typeface="Quattrocento Sans"/>
                </a:rPr>
                <a:t>O principal objetivo é na extração de valor de grandes quantidades de dados. Tal extração é </a:t>
              </a:r>
              <a:r>
                <a:rPr lang="en-US" sz="2400" b="1">
                  <a:solidFill>
                    <a:schemeClr val="lt1"/>
                  </a:solidFill>
                  <a:latin typeface="Quattrocento Sans"/>
                  <a:ea typeface="Quattrocento Sans"/>
                  <a:cs typeface="Quattrocento Sans"/>
                  <a:sym typeface="Quattrocento Sans"/>
                </a:rPr>
                <a:t>interpretada por humanos</a:t>
              </a:r>
              <a:r>
                <a:rPr lang="en-US" sz="2400">
                  <a:solidFill>
                    <a:schemeClr val="lt1"/>
                  </a:solidFill>
                  <a:latin typeface="Quattrocento Sans"/>
                  <a:ea typeface="Quattrocento Sans"/>
                  <a:cs typeface="Quattrocento Sans"/>
                  <a:sym typeface="Quattrocento Sans"/>
                </a:rPr>
                <a:t>!</a:t>
              </a:r>
              <a:endParaRPr sz="2400">
                <a:solidFill>
                  <a:schemeClr val="lt1"/>
                </a:solidFill>
                <a:latin typeface="Quattrocento Sans"/>
                <a:ea typeface="Quattrocento Sans"/>
                <a:cs typeface="Quattrocento Sans"/>
                <a:sym typeface="Quattrocento Sans"/>
              </a:endParaRPr>
            </a:p>
          </p:txBody>
        </p:sp>
      </p:grpSp>
      <p:pic>
        <p:nvPicPr>
          <p:cNvPr id="316" name="Google Shape;316;g93908d33d4_0_0" descr="Screenshot of Data Science Solution Framework"/>
          <p:cNvPicPr preferRelativeResize="0"/>
          <p:nvPr/>
        </p:nvPicPr>
        <p:blipFill rotWithShape="1">
          <a:blip r:embed="rId3">
            <a:alphaModFix/>
          </a:blip>
          <a:srcRect/>
          <a:stretch/>
        </p:blipFill>
        <p:spPr>
          <a:xfrm>
            <a:off x="1105575" y="2382542"/>
            <a:ext cx="10893921" cy="3867106"/>
          </a:xfrm>
          <a:prstGeom prst="rect">
            <a:avLst/>
          </a:prstGeom>
          <a:noFill/>
          <a:ln>
            <a:noFill/>
          </a:ln>
        </p:spPr>
      </p:pic>
      <p:sp>
        <p:nvSpPr>
          <p:cNvPr id="317" name="Google Shape;317;g93908d33d4_0_0"/>
          <p:cNvSpPr/>
          <p:nvPr/>
        </p:nvSpPr>
        <p:spPr>
          <a:xfrm>
            <a:off x="1001173" y="5783226"/>
            <a:ext cx="11120700" cy="646200"/>
          </a:xfrm>
          <a:prstGeom prst="rect">
            <a:avLst/>
          </a:prstGeom>
          <a:noFill/>
          <a:ln>
            <a:noFill/>
          </a:ln>
        </p:spPr>
        <p:txBody>
          <a:bodyPr spcFirstLastPara="1" wrap="square" lIns="91425" tIns="45700" rIns="91425" bIns="45700" anchor="t" anchorCtr="0">
            <a:noAutofit/>
          </a:bodyPr>
          <a:lstStyle/>
          <a:p>
            <a:pPr marL="171450" marR="0" lvl="0" indent="-171450" algn="l" rtl="0">
              <a:spcBef>
                <a:spcPts val="0"/>
              </a:spcBef>
              <a:spcAft>
                <a:spcPts val="0"/>
              </a:spcAft>
              <a:buClr>
                <a:srgbClr val="000000"/>
              </a:buClr>
              <a:buSzPts val="1200"/>
              <a:buFont typeface="Arial"/>
              <a:buChar char="•"/>
            </a:pPr>
            <a:r>
              <a:rPr lang="en-US" sz="1200">
                <a:solidFill>
                  <a:srgbClr val="000000"/>
                </a:solidFill>
                <a:latin typeface="Quattrocento Sans"/>
                <a:ea typeface="Quattrocento Sans"/>
                <a:cs typeface="Quattrocento Sans"/>
                <a:sym typeface="Quattrocento Sans"/>
              </a:rPr>
              <a:t>De </a:t>
            </a:r>
            <a:r>
              <a:rPr lang="en-US" sz="1200" i="1">
                <a:solidFill>
                  <a:srgbClr val="000000"/>
                </a:solidFill>
                <a:latin typeface="Quattrocento Sans"/>
                <a:ea typeface="Quattrocento Sans"/>
                <a:cs typeface="Quattrocento Sans"/>
                <a:sym typeface="Quattrocento Sans"/>
              </a:rPr>
              <a:t>Introduction to Data Science</a:t>
            </a:r>
            <a:r>
              <a:rPr lang="en-US" sz="1200">
                <a:solidFill>
                  <a:srgbClr val="000000"/>
                </a:solidFill>
                <a:latin typeface="Quattrocento Sans"/>
                <a:ea typeface="Quattrocento Sans"/>
                <a:cs typeface="Quattrocento Sans"/>
                <a:sym typeface="Quattrocento Sans"/>
              </a:rPr>
              <a:t>: </a:t>
            </a:r>
            <a:r>
              <a:rPr lang="en-US" sz="1200" u="sng">
                <a:solidFill>
                  <a:srgbClr val="000000"/>
                </a:solidFill>
                <a:latin typeface="Quattrocento Sans"/>
                <a:ea typeface="Quattrocento Sans"/>
                <a:cs typeface="Quattrocento Sans"/>
                <a:sym typeface="Quattrocento Sans"/>
              </a:rPr>
              <a:t>https://docs.microsoft.com/learn/modules/intro-to-data-science-in-azure/2-data-science-process</a:t>
            </a:r>
            <a:endParaRPr sz="1200">
              <a:solidFill>
                <a:srgbClr val="000000"/>
              </a:solidFill>
              <a:latin typeface="Quattrocento Sans"/>
              <a:ea typeface="Quattrocento Sans"/>
              <a:cs typeface="Quattrocento Sans"/>
              <a:sym typeface="Quattrocento Sans"/>
            </a:endParaRPr>
          </a:p>
          <a:p>
            <a:pPr marL="171450" marR="0" lvl="0" indent="-171450" algn="l" rtl="0">
              <a:spcBef>
                <a:spcPts val="0"/>
              </a:spcBef>
              <a:spcAft>
                <a:spcPts val="0"/>
              </a:spcAft>
              <a:buClr>
                <a:srgbClr val="000000"/>
              </a:buClr>
              <a:buSzPts val="1200"/>
              <a:buFont typeface="Arial"/>
              <a:buChar char="•"/>
            </a:pPr>
            <a:r>
              <a:rPr lang="en-US" sz="1200">
                <a:solidFill>
                  <a:srgbClr val="000000"/>
                </a:solidFill>
                <a:latin typeface="Quattrocento Sans"/>
                <a:ea typeface="Quattrocento Sans"/>
                <a:cs typeface="Quattrocento Sans"/>
                <a:sym typeface="Quattrocento Sans"/>
              </a:rPr>
              <a:t>Material de apoio:</a:t>
            </a:r>
            <a:br>
              <a:rPr lang="en-US" sz="1200">
                <a:solidFill>
                  <a:srgbClr val="000000"/>
                </a:solidFill>
                <a:latin typeface="Quattrocento Sans"/>
                <a:ea typeface="Quattrocento Sans"/>
                <a:cs typeface="Quattrocento Sans"/>
                <a:sym typeface="Quattrocento Sans"/>
              </a:rPr>
            </a:br>
            <a:r>
              <a:rPr lang="en-US" sz="1200" u="sng">
                <a:solidFill>
                  <a:srgbClr val="000000"/>
                </a:solidFill>
                <a:latin typeface="Quattrocento Sans"/>
                <a:ea typeface="Quattrocento Sans"/>
                <a:cs typeface="Quattrocento Sans"/>
                <a:sym typeface="Quattrocento Sans"/>
              </a:rPr>
              <a:t>https://docs.microsoft.com/en-us/azure/machine-learning/studio/data-science-for-beginners-the-5-questions-data-science-answers</a:t>
            </a:r>
            <a:endParaRPr sz="1200" u="sng">
              <a:solidFill>
                <a:srgbClr val="000000"/>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46</Slides>
  <Notes>46</Notes>
  <HiddenSlides>0</HiddenSlides>
  <ScaleCrop>false</ScaleCrop>
  <HeadingPairs>
    <vt:vector size="4" baseType="variant">
      <vt:variant>
        <vt:lpstr>Tema</vt:lpstr>
      </vt:variant>
      <vt:variant>
        <vt:i4>2</vt:i4>
      </vt:variant>
      <vt:variant>
        <vt:lpstr>Títulos de slides</vt:lpstr>
      </vt:variant>
      <vt:variant>
        <vt:i4>46</vt:i4>
      </vt:variant>
    </vt:vector>
  </HeadingPairs>
  <TitlesOfParts>
    <vt:vector size="48" baseType="lpstr">
      <vt:lpstr>WHITE TEMPLATE</vt:lpstr>
      <vt:lpstr>WHITE TEMPLATE</vt:lpstr>
      <vt:lpstr>Boa Noite!</vt:lpstr>
      <vt:lpstr>Introdução à Ciência de Dados para Desenvolvedores Python</vt:lpstr>
      <vt:lpstr>Flavio Figueiredo</vt:lpstr>
      <vt:lpstr>Apresentação do PowerPoint</vt:lpstr>
      <vt:lpstr>Mapa</vt:lpstr>
      <vt:lpstr>Agenda de Hoje</vt:lpstr>
      <vt:lpstr>Apresentação do PowerPoint</vt:lpstr>
      <vt:lpstr>O que é ciência de dados?</vt:lpstr>
      <vt:lpstr>Ciência de Dados: O Processo</vt:lpstr>
      <vt:lpstr>Papéis especializados em Ciência de Dados</vt:lpstr>
      <vt:lpstr>Apresentação do PowerPoint</vt:lpstr>
      <vt:lpstr>Vamos clonar o Notebook do nosso workshop</vt:lpstr>
      <vt:lpstr>Como navegar em Notebooks Azure</vt:lpstr>
      <vt:lpstr>Manipulação e limpeza de dados</vt:lpstr>
      <vt:lpstr>Cerca de 80% do tempo do projeto geralmente é gasto limpando e preparando dados para a análise</vt:lpstr>
      <vt:lpstr>Explorando informações do DataFrame</vt:lpstr>
      <vt:lpstr>Lidando com dados ausentes</vt:lpstr>
      <vt:lpstr>Removendo dados duplicados</vt:lpstr>
      <vt:lpstr>Combinando conjuntos de dados (datasets)</vt:lpstr>
      <vt:lpstr>Estatística e visualização exploratória</vt:lpstr>
      <vt:lpstr>Aprendizado de Máquina</vt:lpstr>
      <vt:lpstr>Machine Learning Overview</vt:lpstr>
      <vt:lpstr>Análise Preditiva e Preemptiva</vt:lpstr>
      <vt:lpstr>Apresentação do PowerPoint</vt:lpstr>
      <vt:lpstr>Desmitificando o Aprendizado de Máquina</vt:lpstr>
      <vt:lpstr>Como criar um Modelo Preditivo de ML</vt:lpstr>
      <vt:lpstr>Tipos de Aprendizado de Máquina</vt:lpstr>
      <vt:lpstr>Previsão: Regressão Linear</vt:lpstr>
      <vt:lpstr>Classificação: Regressão Logística</vt:lpstr>
      <vt:lpstr>Classificação: Regressão Logística</vt:lpstr>
      <vt:lpstr>Aprendizado de Máquina na Nuvem</vt:lpstr>
      <vt:lpstr>Aprendizado de Máquina na Nuvem</vt:lpstr>
      <vt:lpstr>http://aka.ms/MLCheatSheet</vt:lpstr>
      <vt:lpstr>Exemplo de uma Arquitetura na Nuvem</vt:lpstr>
      <vt:lpstr>Azure Machine Learning Studio</vt:lpstr>
      <vt:lpstr>O ML Studio é ideal para protótipos!</vt:lpstr>
      <vt:lpstr>Recursos Adicionais de Aprendizado</vt:lpstr>
      <vt:lpstr>Microsoft AI Platform</vt:lpstr>
      <vt:lpstr>Azure Gratuíto Para seu Próximo Experimento!</vt:lpstr>
      <vt:lpstr>Serviços de Aprendizado de Máquina Azure</vt:lpstr>
      <vt:lpstr>Máquinas Virtuais de Aprendizado de Máquina</vt:lpstr>
      <vt:lpstr>Azure Cognitive Services  (pronto para uso, modelos já treinados)</vt:lpstr>
      <vt:lpstr>Mais Recursos de Aprendizado</vt:lpstr>
      <vt:lpstr>Certificados Microsoft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Boa Noite!</dc:title>
  <dc:creator>Kimberly Bolton (Cadence Preferred)</dc:creator>
  <cp:revision>22</cp:revision>
  <dcterms:created xsi:type="dcterms:W3CDTF">2020-06-09T16:16:53Z</dcterms:created>
  <dcterms:modified xsi:type="dcterms:W3CDTF">2020-09-02T16:58:45Z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2020-01-29T20:29:00Z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d0fe4a29-4146-419a-8580-000061f687ce</vt:lpwstr>
  </property>
  <property fmtid="{D5CDD505-2E9C-101B-9397-08002B2CF9AE}" pid="8" name="MSIP_Label_f42aa342-8706-4288-bd11-ebb85995028c_ContentBits">
    <vt:lpwstr>0</vt:lpwstr>
  </property>
  <property fmtid="{D5CDD505-2E9C-101B-9397-08002B2CF9AE}" pid="9" name="ContentTypeId">
    <vt:lpwstr>0x010100C306F59E3C1E3E4BAA48EAE22399DB55</vt:lpwstr>
  </property>
</Properties>
</file>